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3.xml" ContentType="application/vnd.openxmlformats-officedocument.presentationml.tags+xml"/>
  <Override PartName="/ppt/notesSlides/notesSlide18.xml" ContentType="application/vnd.openxmlformats-officedocument.presentationml.notesSlide+xml"/>
  <Override PartName="/ppt/tags/tag4.xml" ContentType="application/vnd.openxmlformats-officedocument.presentationml.tags+xml"/>
  <Override PartName="/ppt/notesSlides/notesSlide19.xml" ContentType="application/vnd.openxmlformats-officedocument.presentationml.notesSlide+xml"/>
  <Override PartName="/ppt/tags/tag5.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8" r:id="rId4"/>
  </p:sldMasterIdLst>
  <p:notesMasterIdLst>
    <p:notesMasterId r:id="rId34"/>
  </p:notesMasterIdLst>
  <p:handoutMasterIdLst>
    <p:handoutMasterId r:id="rId35"/>
  </p:handoutMasterIdLst>
  <p:sldIdLst>
    <p:sldId id="418" r:id="rId5"/>
    <p:sldId id="444" r:id="rId6"/>
    <p:sldId id="421" r:id="rId7"/>
    <p:sldId id="434" r:id="rId8"/>
    <p:sldId id="423" r:id="rId9"/>
    <p:sldId id="445" r:id="rId10"/>
    <p:sldId id="446" r:id="rId11"/>
    <p:sldId id="422" r:id="rId12"/>
    <p:sldId id="426" r:id="rId13"/>
    <p:sldId id="424" r:id="rId14"/>
    <p:sldId id="425" r:id="rId15"/>
    <p:sldId id="428" r:id="rId16"/>
    <p:sldId id="430" r:id="rId17"/>
    <p:sldId id="432" r:id="rId18"/>
    <p:sldId id="438" r:id="rId19"/>
    <p:sldId id="435" r:id="rId20"/>
    <p:sldId id="437" r:id="rId21"/>
    <p:sldId id="436" r:id="rId22"/>
    <p:sldId id="439" r:id="rId23"/>
    <p:sldId id="440" r:id="rId24"/>
    <p:sldId id="433" r:id="rId25"/>
    <p:sldId id="441" r:id="rId26"/>
    <p:sldId id="447" r:id="rId27"/>
    <p:sldId id="448" r:id="rId28"/>
    <p:sldId id="449" r:id="rId29"/>
    <p:sldId id="453" r:id="rId30"/>
    <p:sldId id="455" r:id="rId31"/>
    <p:sldId id="454" r:id="rId32"/>
    <p:sldId id="414" r:id="rId3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ilazarid Gomez Feliciano" initials="KGF" lastIdx="8" clrIdx="0">
    <p:extLst/>
  </p:cmAuthor>
  <p:cmAuthor id="2" name="Sherri" initials="S" lastIdx="3" clrIdx="1">
    <p:extLst/>
  </p:cmAuthor>
  <p:cmAuthor id="3" name="Ashley Mayo" initials="AM" lastIdx="5"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8930" autoAdjust="0"/>
  </p:normalViewPr>
  <p:slideViewPr>
    <p:cSldViewPr>
      <p:cViewPr varScale="1">
        <p:scale>
          <a:sx n="80" d="100"/>
          <a:sy n="80" d="100"/>
        </p:scale>
        <p:origin x="249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52A09E-6B22-493C-AB5B-0FC9C1E9D082}"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DC52B1E8-FF3C-4826-8D9C-F71E326A316C}">
      <dgm:prSet phldrT="[Text]"/>
      <dgm:spPr/>
      <dgm:t>
        <a:bodyPr/>
        <a:lstStyle/>
        <a:p>
          <a:r>
            <a:rPr lang="en-US" dirty="0" smtClean="0"/>
            <a:t>Final confirmation of eligibility and documentation of baseline conditions</a:t>
          </a:r>
          <a:endParaRPr lang="en-US" dirty="0"/>
        </a:p>
      </dgm:t>
    </dgm:pt>
    <dgm:pt modelId="{0446CA94-009E-4A69-8175-D98EA92ED810}" type="parTrans" cxnId="{46ABF790-2704-49D3-A7B3-605C16BF487D}">
      <dgm:prSet/>
      <dgm:spPr/>
      <dgm:t>
        <a:bodyPr/>
        <a:lstStyle/>
        <a:p>
          <a:endParaRPr lang="en-US"/>
        </a:p>
      </dgm:t>
    </dgm:pt>
    <dgm:pt modelId="{AC6F396A-5AAF-4482-B28E-ACE1EFA7B75E}" type="sibTrans" cxnId="{46ABF790-2704-49D3-A7B3-605C16BF487D}">
      <dgm:prSet/>
      <dgm:spPr/>
      <dgm:t>
        <a:bodyPr/>
        <a:lstStyle/>
        <a:p>
          <a:endParaRPr lang="en-US"/>
        </a:p>
      </dgm:t>
    </dgm:pt>
    <dgm:pt modelId="{AF0B630F-E58F-4FD9-80EB-57E78A9AABE7}">
      <dgm:prSet phldrT="[Text]"/>
      <dgm:spPr/>
      <dgm:t>
        <a:bodyPr/>
        <a:lstStyle/>
        <a:p>
          <a:r>
            <a:rPr lang="en-US" dirty="0" smtClean="0"/>
            <a:t>Randomization and Study Product Dispensation</a:t>
          </a:r>
          <a:endParaRPr lang="en-US" dirty="0"/>
        </a:p>
      </dgm:t>
    </dgm:pt>
    <dgm:pt modelId="{1A5B4D9D-5335-4546-8103-84728048FEEC}" type="parTrans" cxnId="{6CD943A5-CC41-4777-9F4C-E560174AB506}">
      <dgm:prSet/>
      <dgm:spPr/>
      <dgm:t>
        <a:bodyPr/>
        <a:lstStyle/>
        <a:p>
          <a:endParaRPr lang="en-US"/>
        </a:p>
      </dgm:t>
    </dgm:pt>
    <dgm:pt modelId="{6DB7EE26-4D0C-4784-A439-91D5B5FE97EE}" type="sibTrans" cxnId="{6CD943A5-CC41-4777-9F4C-E560174AB506}">
      <dgm:prSet/>
      <dgm:spPr/>
      <dgm:t>
        <a:bodyPr/>
        <a:lstStyle/>
        <a:p>
          <a:endParaRPr lang="en-US"/>
        </a:p>
      </dgm:t>
    </dgm:pt>
    <dgm:pt modelId="{5A2756FD-0A83-4B0B-8C8C-7BDD5641291B}">
      <dgm:prSet phldrT="[Text]"/>
      <dgm:spPr/>
      <dgm:t>
        <a:bodyPr/>
        <a:lstStyle/>
        <a:p>
          <a:r>
            <a:rPr lang="en-US" dirty="0" smtClean="0"/>
            <a:t>Vaginal Ring Insertion and Post-insertion serial PK collections </a:t>
          </a:r>
          <a:endParaRPr lang="en-US" dirty="0"/>
        </a:p>
      </dgm:t>
    </dgm:pt>
    <dgm:pt modelId="{2482719C-5F63-444E-AADD-3578E880144F}" type="parTrans" cxnId="{3D2B3100-DEC4-467D-AD2E-A8464F724FDB}">
      <dgm:prSet/>
      <dgm:spPr/>
      <dgm:t>
        <a:bodyPr/>
        <a:lstStyle/>
        <a:p>
          <a:endParaRPr lang="en-US"/>
        </a:p>
      </dgm:t>
    </dgm:pt>
    <dgm:pt modelId="{AFED77B6-8255-40AF-B464-F27C1E78EE79}" type="sibTrans" cxnId="{3D2B3100-DEC4-467D-AD2E-A8464F724FDB}">
      <dgm:prSet/>
      <dgm:spPr/>
      <dgm:t>
        <a:bodyPr/>
        <a:lstStyle/>
        <a:p>
          <a:endParaRPr lang="en-US"/>
        </a:p>
      </dgm:t>
    </dgm:pt>
    <dgm:pt modelId="{DF00E9C7-5E0C-4267-82E8-AE5A26807F76}">
      <dgm:prSet phldrT="[Text]"/>
      <dgm:spPr/>
      <dgm:t>
        <a:bodyPr/>
        <a:lstStyle/>
        <a:p>
          <a:r>
            <a:rPr lang="en-US" dirty="0" smtClean="0"/>
            <a:t>Review informed consent and confirm participant is still interested in continued study participation</a:t>
          </a:r>
          <a:endParaRPr lang="en-US" dirty="0"/>
        </a:p>
      </dgm:t>
    </dgm:pt>
    <dgm:pt modelId="{6497F82E-CEBA-4B7F-B0E5-FA0E6C6D665C}" type="parTrans" cxnId="{82D1D9D9-2093-4A69-BE61-18399E620D1B}">
      <dgm:prSet/>
      <dgm:spPr/>
    </dgm:pt>
    <dgm:pt modelId="{17B7A040-9129-4150-972F-99125C5DDFFB}" type="sibTrans" cxnId="{82D1D9D9-2093-4A69-BE61-18399E620D1B}">
      <dgm:prSet/>
      <dgm:spPr/>
      <dgm:t>
        <a:bodyPr/>
        <a:lstStyle/>
        <a:p>
          <a:endParaRPr lang="en-US"/>
        </a:p>
      </dgm:t>
    </dgm:pt>
    <dgm:pt modelId="{9E753923-B090-4268-BD86-A7E8329446CC}" type="pres">
      <dgm:prSet presAssocID="{7A52A09E-6B22-493C-AB5B-0FC9C1E9D082}" presName="outerComposite" presStyleCnt="0">
        <dgm:presLayoutVars>
          <dgm:chMax val="5"/>
          <dgm:dir/>
          <dgm:resizeHandles val="exact"/>
        </dgm:presLayoutVars>
      </dgm:prSet>
      <dgm:spPr/>
      <dgm:t>
        <a:bodyPr/>
        <a:lstStyle/>
        <a:p>
          <a:endParaRPr lang="en-US"/>
        </a:p>
      </dgm:t>
    </dgm:pt>
    <dgm:pt modelId="{C78F522D-DC24-4BBC-B5B0-263C50B0D50C}" type="pres">
      <dgm:prSet presAssocID="{7A52A09E-6B22-493C-AB5B-0FC9C1E9D082}" presName="dummyMaxCanvas" presStyleCnt="0">
        <dgm:presLayoutVars/>
      </dgm:prSet>
      <dgm:spPr/>
    </dgm:pt>
    <dgm:pt modelId="{C1FE42A6-84E0-4001-B081-693DA170AD56}" type="pres">
      <dgm:prSet presAssocID="{7A52A09E-6B22-493C-AB5B-0FC9C1E9D082}" presName="FourNodes_1" presStyleLbl="node1" presStyleIdx="0" presStyleCnt="4">
        <dgm:presLayoutVars>
          <dgm:bulletEnabled val="1"/>
        </dgm:presLayoutVars>
      </dgm:prSet>
      <dgm:spPr/>
      <dgm:t>
        <a:bodyPr/>
        <a:lstStyle/>
        <a:p>
          <a:endParaRPr lang="en-US"/>
        </a:p>
      </dgm:t>
    </dgm:pt>
    <dgm:pt modelId="{9CB84EA4-9304-45D2-B6BA-FA09BD426E61}" type="pres">
      <dgm:prSet presAssocID="{7A52A09E-6B22-493C-AB5B-0FC9C1E9D082}" presName="FourNodes_2" presStyleLbl="node1" presStyleIdx="1" presStyleCnt="4">
        <dgm:presLayoutVars>
          <dgm:bulletEnabled val="1"/>
        </dgm:presLayoutVars>
      </dgm:prSet>
      <dgm:spPr/>
      <dgm:t>
        <a:bodyPr/>
        <a:lstStyle/>
        <a:p>
          <a:endParaRPr lang="en-US"/>
        </a:p>
      </dgm:t>
    </dgm:pt>
    <dgm:pt modelId="{0F7D20DE-1FBA-4BA6-B905-7DB637099A16}" type="pres">
      <dgm:prSet presAssocID="{7A52A09E-6B22-493C-AB5B-0FC9C1E9D082}" presName="FourNodes_3" presStyleLbl="node1" presStyleIdx="2" presStyleCnt="4">
        <dgm:presLayoutVars>
          <dgm:bulletEnabled val="1"/>
        </dgm:presLayoutVars>
      </dgm:prSet>
      <dgm:spPr/>
      <dgm:t>
        <a:bodyPr/>
        <a:lstStyle/>
        <a:p>
          <a:endParaRPr lang="en-US"/>
        </a:p>
      </dgm:t>
    </dgm:pt>
    <dgm:pt modelId="{77CBC3C6-EAC9-411E-9CA2-418D84797562}" type="pres">
      <dgm:prSet presAssocID="{7A52A09E-6B22-493C-AB5B-0FC9C1E9D082}" presName="FourNodes_4" presStyleLbl="node1" presStyleIdx="3" presStyleCnt="4">
        <dgm:presLayoutVars>
          <dgm:bulletEnabled val="1"/>
        </dgm:presLayoutVars>
      </dgm:prSet>
      <dgm:spPr/>
      <dgm:t>
        <a:bodyPr/>
        <a:lstStyle/>
        <a:p>
          <a:endParaRPr lang="en-US"/>
        </a:p>
      </dgm:t>
    </dgm:pt>
    <dgm:pt modelId="{440B81A4-64A0-41B2-B144-99F0BFC11358}" type="pres">
      <dgm:prSet presAssocID="{7A52A09E-6B22-493C-AB5B-0FC9C1E9D082}" presName="FourConn_1-2" presStyleLbl="fgAccFollowNode1" presStyleIdx="0" presStyleCnt="3">
        <dgm:presLayoutVars>
          <dgm:bulletEnabled val="1"/>
        </dgm:presLayoutVars>
      </dgm:prSet>
      <dgm:spPr/>
      <dgm:t>
        <a:bodyPr/>
        <a:lstStyle/>
        <a:p>
          <a:endParaRPr lang="en-US"/>
        </a:p>
      </dgm:t>
    </dgm:pt>
    <dgm:pt modelId="{7ED22B86-556B-449E-BB67-EE219665E5B2}" type="pres">
      <dgm:prSet presAssocID="{7A52A09E-6B22-493C-AB5B-0FC9C1E9D082}" presName="FourConn_2-3" presStyleLbl="fgAccFollowNode1" presStyleIdx="1" presStyleCnt="3">
        <dgm:presLayoutVars>
          <dgm:bulletEnabled val="1"/>
        </dgm:presLayoutVars>
      </dgm:prSet>
      <dgm:spPr/>
      <dgm:t>
        <a:bodyPr/>
        <a:lstStyle/>
        <a:p>
          <a:endParaRPr lang="en-US"/>
        </a:p>
      </dgm:t>
    </dgm:pt>
    <dgm:pt modelId="{B5D1AD7C-FDCA-4255-809C-EA79525BA3EA}" type="pres">
      <dgm:prSet presAssocID="{7A52A09E-6B22-493C-AB5B-0FC9C1E9D082}" presName="FourConn_3-4" presStyleLbl="fgAccFollowNode1" presStyleIdx="2" presStyleCnt="3">
        <dgm:presLayoutVars>
          <dgm:bulletEnabled val="1"/>
        </dgm:presLayoutVars>
      </dgm:prSet>
      <dgm:spPr/>
      <dgm:t>
        <a:bodyPr/>
        <a:lstStyle/>
        <a:p>
          <a:endParaRPr lang="en-US"/>
        </a:p>
      </dgm:t>
    </dgm:pt>
    <dgm:pt modelId="{2E53C612-C265-4EEA-91C2-119EC9B7F264}" type="pres">
      <dgm:prSet presAssocID="{7A52A09E-6B22-493C-AB5B-0FC9C1E9D082}" presName="FourNodes_1_text" presStyleLbl="node1" presStyleIdx="3" presStyleCnt="4">
        <dgm:presLayoutVars>
          <dgm:bulletEnabled val="1"/>
        </dgm:presLayoutVars>
      </dgm:prSet>
      <dgm:spPr/>
      <dgm:t>
        <a:bodyPr/>
        <a:lstStyle/>
        <a:p>
          <a:endParaRPr lang="en-US"/>
        </a:p>
      </dgm:t>
    </dgm:pt>
    <dgm:pt modelId="{87FA5EAE-7836-4CC0-91F2-470EE59522D4}" type="pres">
      <dgm:prSet presAssocID="{7A52A09E-6B22-493C-AB5B-0FC9C1E9D082}" presName="FourNodes_2_text" presStyleLbl="node1" presStyleIdx="3" presStyleCnt="4">
        <dgm:presLayoutVars>
          <dgm:bulletEnabled val="1"/>
        </dgm:presLayoutVars>
      </dgm:prSet>
      <dgm:spPr/>
      <dgm:t>
        <a:bodyPr/>
        <a:lstStyle/>
        <a:p>
          <a:endParaRPr lang="en-US"/>
        </a:p>
      </dgm:t>
    </dgm:pt>
    <dgm:pt modelId="{83472A50-8C55-4313-BB10-DABE481ACD2F}" type="pres">
      <dgm:prSet presAssocID="{7A52A09E-6B22-493C-AB5B-0FC9C1E9D082}" presName="FourNodes_3_text" presStyleLbl="node1" presStyleIdx="3" presStyleCnt="4">
        <dgm:presLayoutVars>
          <dgm:bulletEnabled val="1"/>
        </dgm:presLayoutVars>
      </dgm:prSet>
      <dgm:spPr/>
      <dgm:t>
        <a:bodyPr/>
        <a:lstStyle/>
        <a:p>
          <a:endParaRPr lang="en-US"/>
        </a:p>
      </dgm:t>
    </dgm:pt>
    <dgm:pt modelId="{4AC59F15-B54D-46DB-B99F-543CA7ECECFD}" type="pres">
      <dgm:prSet presAssocID="{7A52A09E-6B22-493C-AB5B-0FC9C1E9D082}" presName="FourNodes_4_text" presStyleLbl="node1" presStyleIdx="3" presStyleCnt="4">
        <dgm:presLayoutVars>
          <dgm:bulletEnabled val="1"/>
        </dgm:presLayoutVars>
      </dgm:prSet>
      <dgm:spPr/>
      <dgm:t>
        <a:bodyPr/>
        <a:lstStyle/>
        <a:p>
          <a:endParaRPr lang="en-US"/>
        </a:p>
      </dgm:t>
    </dgm:pt>
  </dgm:ptLst>
  <dgm:cxnLst>
    <dgm:cxn modelId="{C05ED986-2F0D-4F71-AE71-F600037C6031}" type="presOf" srcId="{DC52B1E8-FF3C-4826-8D9C-F71E326A316C}" destId="{9CB84EA4-9304-45D2-B6BA-FA09BD426E61}" srcOrd="0" destOrd="0" presId="urn:microsoft.com/office/officeart/2005/8/layout/vProcess5"/>
    <dgm:cxn modelId="{B754731C-5BFE-4B6B-847E-9BB28C1FC78E}" type="presOf" srcId="{AC6F396A-5AAF-4482-B28E-ACE1EFA7B75E}" destId="{7ED22B86-556B-449E-BB67-EE219665E5B2}" srcOrd="0" destOrd="0" presId="urn:microsoft.com/office/officeart/2005/8/layout/vProcess5"/>
    <dgm:cxn modelId="{1228154C-19DA-4389-B0CB-ACC4561026F7}" type="presOf" srcId="{DF00E9C7-5E0C-4267-82E8-AE5A26807F76}" destId="{C1FE42A6-84E0-4001-B081-693DA170AD56}" srcOrd="0" destOrd="0" presId="urn:microsoft.com/office/officeart/2005/8/layout/vProcess5"/>
    <dgm:cxn modelId="{82D1D9D9-2093-4A69-BE61-18399E620D1B}" srcId="{7A52A09E-6B22-493C-AB5B-0FC9C1E9D082}" destId="{DF00E9C7-5E0C-4267-82E8-AE5A26807F76}" srcOrd="0" destOrd="0" parTransId="{6497F82E-CEBA-4B7F-B0E5-FA0E6C6D665C}" sibTransId="{17B7A040-9129-4150-972F-99125C5DDFFB}"/>
    <dgm:cxn modelId="{488B559E-43B0-40DF-879D-93C29233DC85}" type="presOf" srcId="{17B7A040-9129-4150-972F-99125C5DDFFB}" destId="{440B81A4-64A0-41B2-B144-99F0BFC11358}" srcOrd="0" destOrd="0" presId="urn:microsoft.com/office/officeart/2005/8/layout/vProcess5"/>
    <dgm:cxn modelId="{E863AF69-1745-40E5-9089-0E6E137BF0E2}" type="presOf" srcId="{6DB7EE26-4D0C-4784-A439-91D5B5FE97EE}" destId="{B5D1AD7C-FDCA-4255-809C-EA79525BA3EA}" srcOrd="0" destOrd="0" presId="urn:microsoft.com/office/officeart/2005/8/layout/vProcess5"/>
    <dgm:cxn modelId="{3D2B3100-DEC4-467D-AD2E-A8464F724FDB}" srcId="{7A52A09E-6B22-493C-AB5B-0FC9C1E9D082}" destId="{5A2756FD-0A83-4B0B-8C8C-7BDD5641291B}" srcOrd="3" destOrd="0" parTransId="{2482719C-5F63-444E-AADD-3578E880144F}" sibTransId="{AFED77B6-8255-40AF-B464-F27C1E78EE79}"/>
    <dgm:cxn modelId="{EAD0A48A-CF6B-4B1D-A340-E02013A8E337}" type="presOf" srcId="{DC52B1E8-FF3C-4826-8D9C-F71E326A316C}" destId="{87FA5EAE-7836-4CC0-91F2-470EE59522D4}" srcOrd="1" destOrd="0" presId="urn:microsoft.com/office/officeart/2005/8/layout/vProcess5"/>
    <dgm:cxn modelId="{0B32DFB3-F896-4817-BEE7-A7CA7AF0D637}" type="presOf" srcId="{5A2756FD-0A83-4B0B-8C8C-7BDD5641291B}" destId="{4AC59F15-B54D-46DB-B99F-543CA7ECECFD}" srcOrd="1" destOrd="0" presId="urn:microsoft.com/office/officeart/2005/8/layout/vProcess5"/>
    <dgm:cxn modelId="{C5CA16E5-D954-4392-BACC-85CC5F31F5E9}" type="presOf" srcId="{7A52A09E-6B22-493C-AB5B-0FC9C1E9D082}" destId="{9E753923-B090-4268-BD86-A7E8329446CC}" srcOrd="0" destOrd="0" presId="urn:microsoft.com/office/officeart/2005/8/layout/vProcess5"/>
    <dgm:cxn modelId="{F1F2C553-DA0F-4915-96AE-868419A6D77E}" type="presOf" srcId="{AF0B630F-E58F-4FD9-80EB-57E78A9AABE7}" destId="{0F7D20DE-1FBA-4BA6-B905-7DB637099A16}" srcOrd="0" destOrd="0" presId="urn:microsoft.com/office/officeart/2005/8/layout/vProcess5"/>
    <dgm:cxn modelId="{F81F97FD-FA65-4721-831A-BF52B3C53F8C}" type="presOf" srcId="{AF0B630F-E58F-4FD9-80EB-57E78A9AABE7}" destId="{83472A50-8C55-4313-BB10-DABE481ACD2F}" srcOrd="1" destOrd="0" presId="urn:microsoft.com/office/officeart/2005/8/layout/vProcess5"/>
    <dgm:cxn modelId="{CA8EFEA7-9A22-4411-972F-2EF5EE6ED60E}" type="presOf" srcId="{5A2756FD-0A83-4B0B-8C8C-7BDD5641291B}" destId="{77CBC3C6-EAC9-411E-9CA2-418D84797562}" srcOrd="0" destOrd="0" presId="urn:microsoft.com/office/officeart/2005/8/layout/vProcess5"/>
    <dgm:cxn modelId="{46ABF790-2704-49D3-A7B3-605C16BF487D}" srcId="{7A52A09E-6B22-493C-AB5B-0FC9C1E9D082}" destId="{DC52B1E8-FF3C-4826-8D9C-F71E326A316C}" srcOrd="1" destOrd="0" parTransId="{0446CA94-009E-4A69-8175-D98EA92ED810}" sibTransId="{AC6F396A-5AAF-4482-B28E-ACE1EFA7B75E}"/>
    <dgm:cxn modelId="{6CD943A5-CC41-4777-9F4C-E560174AB506}" srcId="{7A52A09E-6B22-493C-AB5B-0FC9C1E9D082}" destId="{AF0B630F-E58F-4FD9-80EB-57E78A9AABE7}" srcOrd="2" destOrd="0" parTransId="{1A5B4D9D-5335-4546-8103-84728048FEEC}" sibTransId="{6DB7EE26-4D0C-4784-A439-91D5B5FE97EE}"/>
    <dgm:cxn modelId="{5B39594A-EF70-409D-9E7E-DBBB0DE08873}" type="presOf" srcId="{DF00E9C7-5E0C-4267-82E8-AE5A26807F76}" destId="{2E53C612-C265-4EEA-91C2-119EC9B7F264}" srcOrd="1" destOrd="0" presId="urn:microsoft.com/office/officeart/2005/8/layout/vProcess5"/>
    <dgm:cxn modelId="{4FE06FCE-66F8-4E79-A215-CAF5CB715147}" type="presParOf" srcId="{9E753923-B090-4268-BD86-A7E8329446CC}" destId="{C78F522D-DC24-4BBC-B5B0-263C50B0D50C}" srcOrd="0" destOrd="0" presId="urn:microsoft.com/office/officeart/2005/8/layout/vProcess5"/>
    <dgm:cxn modelId="{17872B61-B7F4-41BF-A565-E7914850F10B}" type="presParOf" srcId="{9E753923-B090-4268-BD86-A7E8329446CC}" destId="{C1FE42A6-84E0-4001-B081-693DA170AD56}" srcOrd="1" destOrd="0" presId="urn:microsoft.com/office/officeart/2005/8/layout/vProcess5"/>
    <dgm:cxn modelId="{8EBBA1D2-49BD-4BA0-967D-71DC2506E3C8}" type="presParOf" srcId="{9E753923-B090-4268-BD86-A7E8329446CC}" destId="{9CB84EA4-9304-45D2-B6BA-FA09BD426E61}" srcOrd="2" destOrd="0" presId="urn:microsoft.com/office/officeart/2005/8/layout/vProcess5"/>
    <dgm:cxn modelId="{CB64DC35-C8D9-48B3-AD22-1A4B9BD5A01B}" type="presParOf" srcId="{9E753923-B090-4268-BD86-A7E8329446CC}" destId="{0F7D20DE-1FBA-4BA6-B905-7DB637099A16}" srcOrd="3" destOrd="0" presId="urn:microsoft.com/office/officeart/2005/8/layout/vProcess5"/>
    <dgm:cxn modelId="{8FC03B0A-9344-40B1-BB29-D4DEC8F16B9E}" type="presParOf" srcId="{9E753923-B090-4268-BD86-A7E8329446CC}" destId="{77CBC3C6-EAC9-411E-9CA2-418D84797562}" srcOrd="4" destOrd="0" presId="urn:microsoft.com/office/officeart/2005/8/layout/vProcess5"/>
    <dgm:cxn modelId="{06BC557E-0BC4-44B6-84DF-CFA9BB71F313}" type="presParOf" srcId="{9E753923-B090-4268-BD86-A7E8329446CC}" destId="{440B81A4-64A0-41B2-B144-99F0BFC11358}" srcOrd="5" destOrd="0" presId="urn:microsoft.com/office/officeart/2005/8/layout/vProcess5"/>
    <dgm:cxn modelId="{42BC99DE-9381-4CA3-A2BF-E8894AD4F422}" type="presParOf" srcId="{9E753923-B090-4268-BD86-A7E8329446CC}" destId="{7ED22B86-556B-449E-BB67-EE219665E5B2}" srcOrd="6" destOrd="0" presId="urn:microsoft.com/office/officeart/2005/8/layout/vProcess5"/>
    <dgm:cxn modelId="{548FDB1A-6ADB-4917-B837-09E597163B57}" type="presParOf" srcId="{9E753923-B090-4268-BD86-A7E8329446CC}" destId="{B5D1AD7C-FDCA-4255-809C-EA79525BA3EA}" srcOrd="7" destOrd="0" presId="urn:microsoft.com/office/officeart/2005/8/layout/vProcess5"/>
    <dgm:cxn modelId="{3DE71682-3B06-4445-9961-329858BBFCA2}" type="presParOf" srcId="{9E753923-B090-4268-BD86-A7E8329446CC}" destId="{2E53C612-C265-4EEA-91C2-119EC9B7F264}" srcOrd="8" destOrd="0" presId="urn:microsoft.com/office/officeart/2005/8/layout/vProcess5"/>
    <dgm:cxn modelId="{B9FD3790-CF47-4A1A-9FA9-ADE246FE016B}" type="presParOf" srcId="{9E753923-B090-4268-BD86-A7E8329446CC}" destId="{87FA5EAE-7836-4CC0-91F2-470EE59522D4}" srcOrd="9" destOrd="0" presId="urn:microsoft.com/office/officeart/2005/8/layout/vProcess5"/>
    <dgm:cxn modelId="{FCB1E572-AC40-4E87-99A6-07AC7306B961}" type="presParOf" srcId="{9E753923-B090-4268-BD86-A7E8329446CC}" destId="{83472A50-8C55-4313-BB10-DABE481ACD2F}" srcOrd="10" destOrd="0" presId="urn:microsoft.com/office/officeart/2005/8/layout/vProcess5"/>
    <dgm:cxn modelId="{700BEAC9-8FB0-482D-B862-626E25AB1FB1}" type="presParOf" srcId="{9E753923-B090-4268-BD86-A7E8329446CC}" destId="{4AC59F15-B54D-46DB-B99F-543CA7ECECFD}"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40DFAA-64F7-4D95-BAE6-F864D0C5115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74496408-96C4-4051-8FDD-26A132B43CF6}">
      <dgm:prSet phldrT="[Text]"/>
      <dgm:spPr/>
      <dgm:t>
        <a:bodyPr/>
        <a:lstStyle/>
        <a:p>
          <a:r>
            <a:rPr lang="en-US" dirty="0" smtClean="0"/>
            <a:t>Demographic information</a:t>
          </a:r>
          <a:endParaRPr lang="en-US" dirty="0"/>
        </a:p>
      </dgm:t>
    </dgm:pt>
    <dgm:pt modelId="{47EDCDBB-3E01-4948-85BE-B5A648AD5638}" type="parTrans" cxnId="{E11AA727-C029-4060-B03B-394AF6D4A24D}">
      <dgm:prSet/>
      <dgm:spPr/>
      <dgm:t>
        <a:bodyPr/>
        <a:lstStyle/>
        <a:p>
          <a:endParaRPr lang="en-US"/>
        </a:p>
      </dgm:t>
    </dgm:pt>
    <dgm:pt modelId="{49120353-15FF-42EB-9939-F80DAFFE3452}" type="sibTrans" cxnId="{E11AA727-C029-4060-B03B-394AF6D4A24D}">
      <dgm:prSet/>
      <dgm:spPr/>
      <dgm:t>
        <a:bodyPr/>
        <a:lstStyle/>
        <a:p>
          <a:endParaRPr lang="en-US"/>
        </a:p>
      </dgm:t>
    </dgm:pt>
    <dgm:pt modelId="{10C10AE3-BFB3-4BF0-A2F6-5DEBD79F09FD}">
      <dgm:prSet phldrT="[Text]"/>
      <dgm:spPr/>
      <dgm:t>
        <a:bodyPr/>
        <a:lstStyle/>
        <a:p>
          <a:r>
            <a:rPr lang="en-US" dirty="0" smtClean="0"/>
            <a:t>Motivation to join the trial</a:t>
          </a:r>
          <a:endParaRPr lang="en-US" dirty="0"/>
        </a:p>
      </dgm:t>
    </dgm:pt>
    <dgm:pt modelId="{6A7EAA86-E0FD-480C-AFE5-C2E113DFD5C6}" type="parTrans" cxnId="{92705C32-A81B-4213-88B8-B188928EF9BB}">
      <dgm:prSet/>
      <dgm:spPr/>
      <dgm:t>
        <a:bodyPr/>
        <a:lstStyle/>
        <a:p>
          <a:endParaRPr lang="en-US"/>
        </a:p>
      </dgm:t>
    </dgm:pt>
    <dgm:pt modelId="{09DD6B51-494D-41A7-A45C-732F1FC62AA6}" type="sibTrans" cxnId="{92705C32-A81B-4213-88B8-B188928EF9BB}">
      <dgm:prSet/>
      <dgm:spPr/>
      <dgm:t>
        <a:bodyPr/>
        <a:lstStyle/>
        <a:p>
          <a:endParaRPr lang="en-US"/>
        </a:p>
      </dgm:t>
    </dgm:pt>
    <dgm:pt modelId="{E973BFCF-C503-4635-9C0C-0295F96147D6}">
      <dgm:prSet phldrT="[Text]"/>
      <dgm:spPr/>
      <dgm:t>
        <a:bodyPr/>
        <a:lstStyle/>
        <a:p>
          <a:r>
            <a:rPr lang="en-US" dirty="0" smtClean="0"/>
            <a:t>Vaginal and Menstrual practices	</a:t>
          </a:r>
          <a:endParaRPr lang="en-US" dirty="0"/>
        </a:p>
      </dgm:t>
    </dgm:pt>
    <dgm:pt modelId="{71AA729F-28E0-4766-96DE-FB58A8694ACD}" type="parTrans" cxnId="{DCBFE17C-6BE3-44D2-8CE2-65E904BA6DD2}">
      <dgm:prSet/>
      <dgm:spPr/>
      <dgm:t>
        <a:bodyPr/>
        <a:lstStyle/>
        <a:p>
          <a:endParaRPr lang="en-US"/>
        </a:p>
      </dgm:t>
    </dgm:pt>
    <dgm:pt modelId="{48F3B237-E885-43D3-AE92-9CECA29C9520}" type="sibTrans" cxnId="{DCBFE17C-6BE3-44D2-8CE2-65E904BA6DD2}">
      <dgm:prSet/>
      <dgm:spPr/>
      <dgm:t>
        <a:bodyPr/>
        <a:lstStyle/>
        <a:p>
          <a:endParaRPr lang="en-US"/>
        </a:p>
      </dgm:t>
    </dgm:pt>
    <dgm:pt modelId="{6E2C3960-95AB-48D3-AAB1-018C87627C79}">
      <dgm:prSet phldrT="[Text]"/>
      <dgm:spPr/>
      <dgm:t>
        <a:bodyPr/>
        <a:lstStyle/>
        <a:p>
          <a:r>
            <a:rPr lang="en-US" dirty="0" smtClean="0"/>
            <a:t>Pregnancy history and contraception use</a:t>
          </a:r>
          <a:endParaRPr lang="en-US" dirty="0"/>
        </a:p>
      </dgm:t>
    </dgm:pt>
    <dgm:pt modelId="{2FEE5031-1E9B-4160-B24B-0602A622ECBB}" type="parTrans" cxnId="{4BD82917-6F60-4382-A941-6A53EE8A9F82}">
      <dgm:prSet/>
      <dgm:spPr/>
      <dgm:t>
        <a:bodyPr/>
        <a:lstStyle/>
        <a:p>
          <a:endParaRPr lang="en-US"/>
        </a:p>
      </dgm:t>
    </dgm:pt>
    <dgm:pt modelId="{36553ADA-1D98-4002-8376-2E96303F8BF2}" type="sibTrans" cxnId="{4BD82917-6F60-4382-A941-6A53EE8A9F82}">
      <dgm:prSet/>
      <dgm:spPr/>
      <dgm:t>
        <a:bodyPr/>
        <a:lstStyle/>
        <a:p>
          <a:endParaRPr lang="en-US"/>
        </a:p>
      </dgm:t>
    </dgm:pt>
    <dgm:pt modelId="{694F59DB-D682-4751-8E14-5FEB902C3CF2}">
      <dgm:prSet phldrT="[Text]"/>
      <dgm:spPr/>
      <dgm:t>
        <a:bodyPr/>
        <a:lstStyle/>
        <a:p>
          <a:r>
            <a:rPr lang="en-US" dirty="0" smtClean="0"/>
            <a:t>Sexual behavior and substance use</a:t>
          </a:r>
          <a:endParaRPr lang="en-US" dirty="0"/>
        </a:p>
      </dgm:t>
    </dgm:pt>
    <dgm:pt modelId="{51289EBB-61C0-4F6A-A7E6-4FC443D4B69C}" type="parTrans" cxnId="{4E822258-0F80-44AE-B663-74858B51C5AB}">
      <dgm:prSet/>
      <dgm:spPr/>
      <dgm:t>
        <a:bodyPr/>
        <a:lstStyle/>
        <a:p>
          <a:endParaRPr lang="en-US"/>
        </a:p>
      </dgm:t>
    </dgm:pt>
    <dgm:pt modelId="{5EAC3E81-5C84-431C-B461-2EC185AE3C01}" type="sibTrans" cxnId="{4E822258-0F80-44AE-B663-74858B51C5AB}">
      <dgm:prSet/>
      <dgm:spPr/>
      <dgm:t>
        <a:bodyPr/>
        <a:lstStyle/>
        <a:p>
          <a:endParaRPr lang="en-US"/>
        </a:p>
      </dgm:t>
    </dgm:pt>
    <dgm:pt modelId="{662CE33A-DAC9-4A8E-8DDE-0A4969CE3FF5}">
      <dgm:prSet phldrT="[Text]"/>
      <dgm:spPr/>
      <dgm:t>
        <a:bodyPr/>
        <a:lstStyle/>
        <a:p>
          <a:r>
            <a:rPr lang="en-US" dirty="0" smtClean="0"/>
            <a:t>Product acceptability, Vaginal ring concerns</a:t>
          </a:r>
          <a:endParaRPr lang="en-US" dirty="0"/>
        </a:p>
      </dgm:t>
    </dgm:pt>
    <dgm:pt modelId="{3E2223B8-DD78-4A19-B2E0-88C14FDEC49F}" type="parTrans" cxnId="{A7F8C6D8-D072-4057-BFB7-75752D8EE998}">
      <dgm:prSet/>
      <dgm:spPr/>
      <dgm:t>
        <a:bodyPr/>
        <a:lstStyle/>
        <a:p>
          <a:endParaRPr lang="en-US"/>
        </a:p>
      </dgm:t>
    </dgm:pt>
    <dgm:pt modelId="{892610E9-307D-4C8F-9BB4-3D19AB67953A}" type="sibTrans" cxnId="{A7F8C6D8-D072-4057-BFB7-75752D8EE998}">
      <dgm:prSet/>
      <dgm:spPr/>
      <dgm:t>
        <a:bodyPr/>
        <a:lstStyle/>
        <a:p>
          <a:endParaRPr lang="en-US"/>
        </a:p>
      </dgm:t>
    </dgm:pt>
    <dgm:pt modelId="{381A760E-845A-43C8-8EC3-CF2CD1D9B89A}" type="pres">
      <dgm:prSet presAssocID="{4440DFAA-64F7-4D95-BAE6-F864D0C5115C}" presName="Name0" presStyleCnt="0">
        <dgm:presLayoutVars>
          <dgm:chMax val="7"/>
          <dgm:chPref val="7"/>
          <dgm:dir/>
        </dgm:presLayoutVars>
      </dgm:prSet>
      <dgm:spPr/>
      <dgm:t>
        <a:bodyPr/>
        <a:lstStyle/>
        <a:p>
          <a:endParaRPr lang="en-US"/>
        </a:p>
      </dgm:t>
    </dgm:pt>
    <dgm:pt modelId="{6467C634-0FEF-412F-9814-BFADEC844553}" type="pres">
      <dgm:prSet presAssocID="{4440DFAA-64F7-4D95-BAE6-F864D0C5115C}" presName="Name1" presStyleCnt="0"/>
      <dgm:spPr/>
    </dgm:pt>
    <dgm:pt modelId="{D0D9123A-D667-4F94-B367-7F75E9EBE61E}" type="pres">
      <dgm:prSet presAssocID="{4440DFAA-64F7-4D95-BAE6-F864D0C5115C}" presName="cycle" presStyleCnt="0"/>
      <dgm:spPr/>
    </dgm:pt>
    <dgm:pt modelId="{AE9AD0A8-F708-4D3A-8A02-1ADAAEFDB6F0}" type="pres">
      <dgm:prSet presAssocID="{4440DFAA-64F7-4D95-BAE6-F864D0C5115C}" presName="srcNode" presStyleLbl="node1" presStyleIdx="0" presStyleCnt="6"/>
      <dgm:spPr/>
    </dgm:pt>
    <dgm:pt modelId="{C65BBC7F-E213-4148-8876-18524E92FD5B}" type="pres">
      <dgm:prSet presAssocID="{4440DFAA-64F7-4D95-BAE6-F864D0C5115C}" presName="conn" presStyleLbl="parChTrans1D2" presStyleIdx="0" presStyleCnt="1"/>
      <dgm:spPr/>
      <dgm:t>
        <a:bodyPr/>
        <a:lstStyle/>
        <a:p>
          <a:endParaRPr lang="en-US"/>
        </a:p>
      </dgm:t>
    </dgm:pt>
    <dgm:pt modelId="{BC869D47-CEB1-4A1F-B887-7DC81609FF9E}" type="pres">
      <dgm:prSet presAssocID="{4440DFAA-64F7-4D95-BAE6-F864D0C5115C}" presName="extraNode" presStyleLbl="node1" presStyleIdx="0" presStyleCnt="6"/>
      <dgm:spPr/>
    </dgm:pt>
    <dgm:pt modelId="{FD6A7749-4FF8-4F3D-A5F1-93E8FF39CD98}" type="pres">
      <dgm:prSet presAssocID="{4440DFAA-64F7-4D95-BAE6-F864D0C5115C}" presName="dstNode" presStyleLbl="node1" presStyleIdx="0" presStyleCnt="6"/>
      <dgm:spPr/>
    </dgm:pt>
    <dgm:pt modelId="{3AB32015-0FEA-47A0-897F-FB57C20D2986}" type="pres">
      <dgm:prSet presAssocID="{74496408-96C4-4051-8FDD-26A132B43CF6}" presName="text_1" presStyleLbl="node1" presStyleIdx="0" presStyleCnt="6">
        <dgm:presLayoutVars>
          <dgm:bulletEnabled val="1"/>
        </dgm:presLayoutVars>
      </dgm:prSet>
      <dgm:spPr/>
      <dgm:t>
        <a:bodyPr/>
        <a:lstStyle/>
        <a:p>
          <a:endParaRPr lang="en-US"/>
        </a:p>
      </dgm:t>
    </dgm:pt>
    <dgm:pt modelId="{0851519C-FB4F-4F5B-9FDF-ACCF4FF6C579}" type="pres">
      <dgm:prSet presAssocID="{74496408-96C4-4051-8FDD-26A132B43CF6}" presName="accent_1" presStyleCnt="0"/>
      <dgm:spPr/>
    </dgm:pt>
    <dgm:pt modelId="{B358CE41-946E-428F-8D36-EA2CA3E39358}" type="pres">
      <dgm:prSet presAssocID="{74496408-96C4-4051-8FDD-26A132B43CF6}" presName="accentRepeatNode" presStyleLbl="solidFgAcc1" presStyleIdx="0" presStyleCnt="6"/>
      <dgm:spPr/>
    </dgm:pt>
    <dgm:pt modelId="{E238B537-483C-45F4-91F2-E5EE8188D008}" type="pres">
      <dgm:prSet presAssocID="{10C10AE3-BFB3-4BF0-A2F6-5DEBD79F09FD}" presName="text_2" presStyleLbl="node1" presStyleIdx="1" presStyleCnt="6">
        <dgm:presLayoutVars>
          <dgm:bulletEnabled val="1"/>
        </dgm:presLayoutVars>
      </dgm:prSet>
      <dgm:spPr/>
      <dgm:t>
        <a:bodyPr/>
        <a:lstStyle/>
        <a:p>
          <a:endParaRPr lang="en-US"/>
        </a:p>
      </dgm:t>
    </dgm:pt>
    <dgm:pt modelId="{30E9C796-90A6-488C-84F6-9C681D417515}" type="pres">
      <dgm:prSet presAssocID="{10C10AE3-BFB3-4BF0-A2F6-5DEBD79F09FD}" presName="accent_2" presStyleCnt="0"/>
      <dgm:spPr/>
    </dgm:pt>
    <dgm:pt modelId="{388F46C7-E3A5-4D6D-AA00-F6E721127A0B}" type="pres">
      <dgm:prSet presAssocID="{10C10AE3-BFB3-4BF0-A2F6-5DEBD79F09FD}" presName="accentRepeatNode" presStyleLbl="solidFgAcc1" presStyleIdx="1" presStyleCnt="6"/>
      <dgm:spPr/>
    </dgm:pt>
    <dgm:pt modelId="{D340F738-3022-46C7-8989-C38F38AD3210}" type="pres">
      <dgm:prSet presAssocID="{E973BFCF-C503-4635-9C0C-0295F96147D6}" presName="text_3" presStyleLbl="node1" presStyleIdx="2" presStyleCnt="6">
        <dgm:presLayoutVars>
          <dgm:bulletEnabled val="1"/>
        </dgm:presLayoutVars>
      </dgm:prSet>
      <dgm:spPr/>
      <dgm:t>
        <a:bodyPr/>
        <a:lstStyle/>
        <a:p>
          <a:endParaRPr lang="en-US"/>
        </a:p>
      </dgm:t>
    </dgm:pt>
    <dgm:pt modelId="{F05720E6-1DF7-4A1B-930B-D7A509650DD2}" type="pres">
      <dgm:prSet presAssocID="{E973BFCF-C503-4635-9C0C-0295F96147D6}" presName="accent_3" presStyleCnt="0"/>
      <dgm:spPr/>
    </dgm:pt>
    <dgm:pt modelId="{1095A172-F4A8-4889-9A1C-91B27701EFF2}" type="pres">
      <dgm:prSet presAssocID="{E973BFCF-C503-4635-9C0C-0295F96147D6}" presName="accentRepeatNode" presStyleLbl="solidFgAcc1" presStyleIdx="2" presStyleCnt="6"/>
      <dgm:spPr/>
    </dgm:pt>
    <dgm:pt modelId="{73022F72-5F07-4AA6-9C0A-A61BBE2AAA3D}" type="pres">
      <dgm:prSet presAssocID="{6E2C3960-95AB-48D3-AAB1-018C87627C79}" presName="text_4" presStyleLbl="node1" presStyleIdx="3" presStyleCnt="6">
        <dgm:presLayoutVars>
          <dgm:bulletEnabled val="1"/>
        </dgm:presLayoutVars>
      </dgm:prSet>
      <dgm:spPr/>
      <dgm:t>
        <a:bodyPr/>
        <a:lstStyle/>
        <a:p>
          <a:endParaRPr lang="en-US"/>
        </a:p>
      </dgm:t>
    </dgm:pt>
    <dgm:pt modelId="{87EE1676-E3B4-4A2F-9971-A87D8AB5B1AB}" type="pres">
      <dgm:prSet presAssocID="{6E2C3960-95AB-48D3-AAB1-018C87627C79}" presName="accent_4" presStyleCnt="0"/>
      <dgm:spPr/>
    </dgm:pt>
    <dgm:pt modelId="{08DB0EF2-0D32-4C4D-BBFD-D8E540E98ADA}" type="pres">
      <dgm:prSet presAssocID="{6E2C3960-95AB-48D3-AAB1-018C87627C79}" presName="accentRepeatNode" presStyleLbl="solidFgAcc1" presStyleIdx="3" presStyleCnt="6"/>
      <dgm:spPr/>
    </dgm:pt>
    <dgm:pt modelId="{39CED69E-0714-4B8C-B791-C71732896499}" type="pres">
      <dgm:prSet presAssocID="{694F59DB-D682-4751-8E14-5FEB902C3CF2}" presName="text_5" presStyleLbl="node1" presStyleIdx="4" presStyleCnt="6">
        <dgm:presLayoutVars>
          <dgm:bulletEnabled val="1"/>
        </dgm:presLayoutVars>
      </dgm:prSet>
      <dgm:spPr/>
      <dgm:t>
        <a:bodyPr/>
        <a:lstStyle/>
        <a:p>
          <a:endParaRPr lang="en-US"/>
        </a:p>
      </dgm:t>
    </dgm:pt>
    <dgm:pt modelId="{A022C70C-2F7A-43A5-A61E-64EF40B4F68C}" type="pres">
      <dgm:prSet presAssocID="{694F59DB-D682-4751-8E14-5FEB902C3CF2}" presName="accent_5" presStyleCnt="0"/>
      <dgm:spPr/>
    </dgm:pt>
    <dgm:pt modelId="{B090633C-1849-4398-B4EA-B17D7B5BF569}" type="pres">
      <dgm:prSet presAssocID="{694F59DB-D682-4751-8E14-5FEB902C3CF2}" presName="accentRepeatNode" presStyleLbl="solidFgAcc1" presStyleIdx="4" presStyleCnt="6"/>
      <dgm:spPr/>
    </dgm:pt>
    <dgm:pt modelId="{3AE98B12-F4C3-46B3-BD79-CF58F8630054}" type="pres">
      <dgm:prSet presAssocID="{662CE33A-DAC9-4A8E-8DDE-0A4969CE3FF5}" presName="text_6" presStyleLbl="node1" presStyleIdx="5" presStyleCnt="6">
        <dgm:presLayoutVars>
          <dgm:bulletEnabled val="1"/>
        </dgm:presLayoutVars>
      </dgm:prSet>
      <dgm:spPr/>
      <dgm:t>
        <a:bodyPr/>
        <a:lstStyle/>
        <a:p>
          <a:endParaRPr lang="en-US"/>
        </a:p>
      </dgm:t>
    </dgm:pt>
    <dgm:pt modelId="{46534EA2-8054-42F5-A9CE-F8C77B286DAF}" type="pres">
      <dgm:prSet presAssocID="{662CE33A-DAC9-4A8E-8DDE-0A4969CE3FF5}" presName="accent_6" presStyleCnt="0"/>
      <dgm:spPr/>
    </dgm:pt>
    <dgm:pt modelId="{739862EE-F17B-4420-9C4E-725FD683A3F1}" type="pres">
      <dgm:prSet presAssocID="{662CE33A-DAC9-4A8E-8DDE-0A4969CE3FF5}" presName="accentRepeatNode" presStyleLbl="solidFgAcc1" presStyleIdx="5" presStyleCnt="6"/>
      <dgm:spPr/>
    </dgm:pt>
  </dgm:ptLst>
  <dgm:cxnLst>
    <dgm:cxn modelId="{4E822258-0F80-44AE-B663-74858B51C5AB}" srcId="{4440DFAA-64F7-4D95-BAE6-F864D0C5115C}" destId="{694F59DB-D682-4751-8E14-5FEB902C3CF2}" srcOrd="4" destOrd="0" parTransId="{51289EBB-61C0-4F6A-A7E6-4FC443D4B69C}" sibTransId="{5EAC3E81-5C84-431C-B461-2EC185AE3C01}"/>
    <dgm:cxn modelId="{AC733A2F-FBEB-4516-B3E3-4A0E777C389D}" type="presOf" srcId="{662CE33A-DAC9-4A8E-8DDE-0A4969CE3FF5}" destId="{3AE98B12-F4C3-46B3-BD79-CF58F8630054}" srcOrd="0" destOrd="0" presId="urn:microsoft.com/office/officeart/2008/layout/VerticalCurvedList"/>
    <dgm:cxn modelId="{92705C32-A81B-4213-88B8-B188928EF9BB}" srcId="{4440DFAA-64F7-4D95-BAE6-F864D0C5115C}" destId="{10C10AE3-BFB3-4BF0-A2F6-5DEBD79F09FD}" srcOrd="1" destOrd="0" parTransId="{6A7EAA86-E0FD-480C-AFE5-C2E113DFD5C6}" sibTransId="{09DD6B51-494D-41A7-A45C-732F1FC62AA6}"/>
    <dgm:cxn modelId="{DCBFE17C-6BE3-44D2-8CE2-65E904BA6DD2}" srcId="{4440DFAA-64F7-4D95-BAE6-F864D0C5115C}" destId="{E973BFCF-C503-4635-9C0C-0295F96147D6}" srcOrd="2" destOrd="0" parTransId="{71AA729F-28E0-4766-96DE-FB58A8694ACD}" sibTransId="{48F3B237-E885-43D3-AE92-9CECA29C9520}"/>
    <dgm:cxn modelId="{DAC3B663-5B01-495A-BC76-2F03C6081FE1}" type="presOf" srcId="{74496408-96C4-4051-8FDD-26A132B43CF6}" destId="{3AB32015-0FEA-47A0-897F-FB57C20D2986}" srcOrd="0" destOrd="0" presId="urn:microsoft.com/office/officeart/2008/layout/VerticalCurvedList"/>
    <dgm:cxn modelId="{04D59363-78EF-4385-99D4-0A2455D9D7B6}" type="presOf" srcId="{49120353-15FF-42EB-9939-F80DAFFE3452}" destId="{C65BBC7F-E213-4148-8876-18524E92FD5B}" srcOrd="0" destOrd="0" presId="urn:microsoft.com/office/officeart/2008/layout/VerticalCurvedList"/>
    <dgm:cxn modelId="{3DFDB0C5-070D-41AD-B7C5-DD98B702C4D8}" type="presOf" srcId="{10C10AE3-BFB3-4BF0-A2F6-5DEBD79F09FD}" destId="{E238B537-483C-45F4-91F2-E5EE8188D008}" srcOrd="0" destOrd="0" presId="urn:microsoft.com/office/officeart/2008/layout/VerticalCurvedList"/>
    <dgm:cxn modelId="{E11AA727-C029-4060-B03B-394AF6D4A24D}" srcId="{4440DFAA-64F7-4D95-BAE6-F864D0C5115C}" destId="{74496408-96C4-4051-8FDD-26A132B43CF6}" srcOrd="0" destOrd="0" parTransId="{47EDCDBB-3E01-4948-85BE-B5A648AD5638}" sibTransId="{49120353-15FF-42EB-9939-F80DAFFE3452}"/>
    <dgm:cxn modelId="{4BD82917-6F60-4382-A941-6A53EE8A9F82}" srcId="{4440DFAA-64F7-4D95-BAE6-F864D0C5115C}" destId="{6E2C3960-95AB-48D3-AAB1-018C87627C79}" srcOrd="3" destOrd="0" parTransId="{2FEE5031-1E9B-4160-B24B-0602A622ECBB}" sibTransId="{36553ADA-1D98-4002-8376-2E96303F8BF2}"/>
    <dgm:cxn modelId="{A7F8C6D8-D072-4057-BFB7-75752D8EE998}" srcId="{4440DFAA-64F7-4D95-BAE6-F864D0C5115C}" destId="{662CE33A-DAC9-4A8E-8DDE-0A4969CE3FF5}" srcOrd="5" destOrd="0" parTransId="{3E2223B8-DD78-4A19-B2E0-88C14FDEC49F}" sibTransId="{892610E9-307D-4C8F-9BB4-3D19AB67953A}"/>
    <dgm:cxn modelId="{972A82AF-E5E7-4C5E-B5F8-278996DC0FA4}" type="presOf" srcId="{4440DFAA-64F7-4D95-BAE6-F864D0C5115C}" destId="{381A760E-845A-43C8-8EC3-CF2CD1D9B89A}" srcOrd="0" destOrd="0" presId="urn:microsoft.com/office/officeart/2008/layout/VerticalCurvedList"/>
    <dgm:cxn modelId="{A3099231-171B-420B-981E-6F53E4D4597E}" type="presOf" srcId="{E973BFCF-C503-4635-9C0C-0295F96147D6}" destId="{D340F738-3022-46C7-8989-C38F38AD3210}" srcOrd="0" destOrd="0" presId="urn:microsoft.com/office/officeart/2008/layout/VerticalCurvedList"/>
    <dgm:cxn modelId="{78245B88-D9C1-463D-8EEC-CA0890C288AD}" type="presOf" srcId="{6E2C3960-95AB-48D3-AAB1-018C87627C79}" destId="{73022F72-5F07-4AA6-9C0A-A61BBE2AAA3D}" srcOrd="0" destOrd="0" presId="urn:microsoft.com/office/officeart/2008/layout/VerticalCurvedList"/>
    <dgm:cxn modelId="{9BF0F072-4089-4E74-A7BE-205CCDD48EF2}" type="presOf" srcId="{694F59DB-D682-4751-8E14-5FEB902C3CF2}" destId="{39CED69E-0714-4B8C-B791-C71732896499}" srcOrd="0" destOrd="0" presId="urn:microsoft.com/office/officeart/2008/layout/VerticalCurvedList"/>
    <dgm:cxn modelId="{E5BB67A7-F28F-4F33-AF26-87090299C72D}" type="presParOf" srcId="{381A760E-845A-43C8-8EC3-CF2CD1D9B89A}" destId="{6467C634-0FEF-412F-9814-BFADEC844553}" srcOrd="0" destOrd="0" presId="urn:microsoft.com/office/officeart/2008/layout/VerticalCurvedList"/>
    <dgm:cxn modelId="{552A0963-1140-4F69-A51D-4A03C2781283}" type="presParOf" srcId="{6467C634-0FEF-412F-9814-BFADEC844553}" destId="{D0D9123A-D667-4F94-B367-7F75E9EBE61E}" srcOrd="0" destOrd="0" presId="urn:microsoft.com/office/officeart/2008/layout/VerticalCurvedList"/>
    <dgm:cxn modelId="{F755D5FC-9965-48BF-91A6-D88EB7EE8B63}" type="presParOf" srcId="{D0D9123A-D667-4F94-B367-7F75E9EBE61E}" destId="{AE9AD0A8-F708-4D3A-8A02-1ADAAEFDB6F0}" srcOrd="0" destOrd="0" presId="urn:microsoft.com/office/officeart/2008/layout/VerticalCurvedList"/>
    <dgm:cxn modelId="{3552468D-0E30-4571-A441-2730D3858BFB}" type="presParOf" srcId="{D0D9123A-D667-4F94-B367-7F75E9EBE61E}" destId="{C65BBC7F-E213-4148-8876-18524E92FD5B}" srcOrd="1" destOrd="0" presId="urn:microsoft.com/office/officeart/2008/layout/VerticalCurvedList"/>
    <dgm:cxn modelId="{117C674D-C827-4855-AAF3-06CD945730D0}" type="presParOf" srcId="{D0D9123A-D667-4F94-B367-7F75E9EBE61E}" destId="{BC869D47-CEB1-4A1F-B887-7DC81609FF9E}" srcOrd="2" destOrd="0" presId="urn:microsoft.com/office/officeart/2008/layout/VerticalCurvedList"/>
    <dgm:cxn modelId="{E677313E-4E27-438A-BE0D-0E9CEF113EA4}" type="presParOf" srcId="{D0D9123A-D667-4F94-B367-7F75E9EBE61E}" destId="{FD6A7749-4FF8-4F3D-A5F1-93E8FF39CD98}" srcOrd="3" destOrd="0" presId="urn:microsoft.com/office/officeart/2008/layout/VerticalCurvedList"/>
    <dgm:cxn modelId="{E83E9AC4-9565-495D-B1C3-B415C5A7DFE3}" type="presParOf" srcId="{6467C634-0FEF-412F-9814-BFADEC844553}" destId="{3AB32015-0FEA-47A0-897F-FB57C20D2986}" srcOrd="1" destOrd="0" presId="urn:microsoft.com/office/officeart/2008/layout/VerticalCurvedList"/>
    <dgm:cxn modelId="{DDB84678-62EA-4847-8961-666BFD28753B}" type="presParOf" srcId="{6467C634-0FEF-412F-9814-BFADEC844553}" destId="{0851519C-FB4F-4F5B-9FDF-ACCF4FF6C579}" srcOrd="2" destOrd="0" presId="urn:microsoft.com/office/officeart/2008/layout/VerticalCurvedList"/>
    <dgm:cxn modelId="{2C79A732-D7A7-4B50-8269-98785F7A9C0E}" type="presParOf" srcId="{0851519C-FB4F-4F5B-9FDF-ACCF4FF6C579}" destId="{B358CE41-946E-428F-8D36-EA2CA3E39358}" srcOrd="0" destOrd="0" presId="urn:microsoft.com/office/officeart/2008/layout/VerticalCurvedList"/>
    <dgm:cxn modelId="{604CB24B-E111-40C0-BB4E-0FB07C57CF4F}" type="presParOf" srcId="{6467C634-0FEF-412F-9814-BFADEC844553}" destId="{E238B537-483C-45F4-91F2-E5EE8188D008}" srcOrd="3" destOrd="0" presId="urn:microsoft.com/office/officeart/2008/layout/VerticalCurvedList"/>
    <dgm:cxn modelId="{108F5A9B-CCDA-444C-A759-3D6E353CB593}" type="presParOf" srcId="{6467C634-0FEF-412F-9814-BFADEC844553}" destId="{30E9C796-90A6-488C-84F6-9C681D417515}" srcOrd="4" destOrd="0" presId="urn:microsoft.com/office/officeart/2008/layout/VerticalCurvedList"/>
    <dgm:cxn modelId="{687FF403-CD81-4312-8765-2B9B8FF7C58F}" type="presParOf" srcId="{30E9C796-90A6-488C-84F6-9C681D417515}" destId="{388F46C7-E3A5-4D6D-AA00-F6E721127A0B}" srcOrd="0" destOrd="0" presId="urn:microsoft.com/office/officeart/2008/layout/VerticalCurvedList"/>
    <dgm:cxn modelId="{737DA081-EC42-4EC1-A7E3-F726BD70763F}" type="presParOf" srcId="{6467C634-0FEF-412F-9814-BFADEC844553}" destId="{D340F738-3022-46C7-8989-C38F38AD3210}" srcOrd="5" destOrd="0" presId="urn:microsoft.com/office/officeart/2008/layout/VerticalCurvedList"/>
    <dgm:cxn modelId="{D2CCB709-6104-46A3-B7FB-046E99627CB1}" type="presParOf" srcId="{6467C634-0FEF-412F-9814-BFADEC844553}" destId="{F05720E6-1DF7-4A1B-930B-D7A509650DD2}" srcOrd="6" destOrd="0" presId="urn:microsoft.com/office/officeart/2008/layout/VerticalCurvedList"/>
    <dgm:cxn modelId="{73967BF1-0366-45A8-81E5-8B2A7AC702CC}" type="presParOf" srcId="{F05720E6-1DF7-4A1B-930B-D7A509650DD2}" destId="{1095A172-F4A8-4889-9A1C-91B27701EFF2}" srcOrd="0" destOrd="0" presId="urn:microsoft.com/office/officeart/2008/layout/VerticalCurvedList"/>
    <dgm:cxn modelId="{D8A2D634-EF83-4630-9628-A8403DF66DF0}" type="presParOf" srcId="{6467C634-0FEF-412F-9814-BFADEC844553}" destId="{73022F72-5F07-4AA6-9C0A-A61BBE2AAA3D}" srcOrd="7" destOrd="0" presId="urn:microsoft.com/office/officeart/2008/layout/VerticalCurvedList"/>
    <dgm:cxn modelId="{8EC73884-7B0A-4ED2-9B6B-A9413D20C2DD}" type="presParOf" srcId="{6467C634-0FEF-412F-9814-BFADEC844553}" destId="{87EE1676-E3B4-4A2F-9971-A87D8AB5B1AB}" srcOrd="8" destOrd="0" presId="urn:microsoft.com/office/officeart/2008/layout/VerticalCurvedList"/>
    <dgm:cxn modelId="{4B3A3BE6-98FD-4319-BEC3-A8CD10CF8575}" type="presParOf" srcId="{87EE1676-E3B4-4A2F-9971-A87D8AB5B1AB}" destId="{08DB0EF2-0D32-4C4D-BBFD-D8E540E98ADA}" srcOrd="0" destOrd="0" presId="urn:microsoft.com/office/officeart/2008/layout/VerticalCurvedList"/>
    <dgm:cxn modelId="{75955105-3275-4717-B2A6-3C3EAA6043A6}" type="presParOf" srcId="{6467C634-0FEF-412F-9814-BFADEC844553}" destId="{39CED69E-0714-4B8C-B791-C71732896499}" srcOrd="9" destOrd="0" presId="urn:microsoft.com/office/officeart/2008/layout/VerticalCurvedList"/>
    <dgm:cxn modelId="{26B9761D-35BB-49B8-93EF-2C5798FACEA1}" type="presParOf" srcId="{6467C634-0FEF-412F-9814-BFADEC844553}" destId="{A022C70C-2F7A-43A5-A61E-64EF40B4F68C}" srcOrd="10" destOrd="0" presId="urn:microsoft.com/office/officeart/2008/layout/VerticalCurvedList"/>
    <dgm:cxn modelId="{6989D884-EEFA-458E-9C7E-F05C29CC72B8}" type="presParOf" srcId="{A022C70C-2F7A-43A5-A61E-64EF40B4F68C}" destId="{B090633C-1849-4398-B4EA-B17D7B5BF569}" srcOrd="0" destOrd="0" presId="urn:microsoft.com/office/officeart/2008/layout/VerticalCurvedList"/>
    <dgm:cxn modelId="{8A8B907A-C1E7-4C74-9D36-1E3D2C577287}" type="presParOf" srcId="{6467C634-0FEF-412F-9814-BFADEC844553}" destId="{3AE98B12-F4C3-46B3-BD79-CF58F8630054}" srcOrd="11" destOrd="0" presId="urn:microsoft.com/office/officeart/2008/layout/VerticalCurvedList"/>
    <dgm:cxn modelId="{AFE0F1BF-DB09-40E8-B708-7707F9758D17}" type="presParOf" srcId="{6467C634-0FEF-412F-9814-BFADEC844553}" destId="{46534EA2-8054-42F5-A9CE-F8C77B286DAF}" srcOrd="12" destOrd="0" presId="urn:microsoft.com/office/officeart/2008/layout/VerticalCurvedList"/>
    <dgm:cxn modelId="{7C95E998-933F-451F-BC8C-D029EF394FDF}" type="presParOf" srcId="{46534EA2-8054-42F5-A9CE-F8C77B286DAF}" destId="{739862EE-F17B-4420-9C4E-725FD683A3F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15F4493B-9653-44A1-92BB-2D5B3523E902}" type="datetimeFigureOut">
              <a:rPr lang="en-US"/>
              <a:pPr>
                <a:defRPr/>
              </a:pPr>
              <a:t>5/15/2015</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1A856534-9F36-48DA-8160-D6C48A7D45B3}" type="slidenum">
              <a:rPr lang="en-US"/>
              <a:pPr>
                <a:defRPr/>
              </a:pPr>
              <a:t>‹#›</a:t>
            </a:fld>
            <a:endParaRPr lang="en-US" dirty="0"/>
          </a:p>
        </p:txBody>
      </p:sp>
    </p:spTree>
    <p:extLst>
      <p:ext uri="{BB962C8B-B14F-4D97-AF65-F5344CB8AC3E}">
        <p14:creationId xmlns:p14="http://schemas.microsoft.com/office/powerpoint/2010/main" val="2898495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DFBF8CC2-CA4F-4DF7-8F03-9C94FD7584AF}" type="datetimeFigureOut">
              <a:rPr lang="en-US"/>
              <a:pPr>
                <a:defRPr/>
              </a:pPr>
              <a:t>5/15/2015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DDBFFBA1-DEE9-4ADA-9A61-2FD43FE06650}" type="slidenum">
              <a:rPr lang="en-US"/>
              <a:pPr>
                <a:defRPr/>
              </a:pPr>
              <a:t>‹#›</a:t>
            </a:fld>
            <a:endParaRPr lang="en-US" dirty="0"/>
          </a:p>
        </p:txBody>
      </p:sp>
    </p:spTree>
    <p:extLst>
      <p:ext uri="{BB962C8B-B14F-4D97-AF65-F5344CB8AC3E}">
        <p14:creationId xmlns:p14="http://schemas.microsoft.com/office/powerpoint/2010/main" val="22556029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340234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Put this in for flow – can mention this form</a:t>
            </a:r>
            <a:r>
              <a:rPr lang="en-US" sz="1200" kern="1200" baseline="0" dirty="0" smtClean="0">
                <a:solidFill>
                  <a:schemeClr val="tx1"/>
                </a:solidFill>
                <a:effectLst/>
                <a:latin typeface="+mn-lt"/>
                <a:ea typeface="+mn-ea"/>
                <a:cs typeface="+mn-cs"/>
              </a:rPr>
              <a:t> will be reviewed in detail by SCHARP later in the presentation.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DDBFFBA1-DEE9-4ADA-9A61-2FD43FE06650}" type="slidenum">
              <a:rPr lang="en-US" smtClean="0"/>
              <a:pPr>
                <a:defRPr/>
              </a:pPr>
              <a:t>11</a:t>
            </a:fld>
            <a:endParaRPr lang="en-US" dirty="0"/>
          </a:p>
        </p:txBody>
      </p:sp>
    </p:spTree>
    <p:extLst>
      <p:ext uri="{BB962C8B-B14F-4D97-AF65-F5344CB8AC3E}">
        <p14:creationId xmlns:p14="http://schemas.microsoft.com/office/powerpoint/2010/main" val="2409226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BFFBA1-DEE9-4ADA-9A61-2FD43FE06650}" type="slidenum">
              <a:rPr lang="en-US" smtClean="0"/>
              <a:pPr>
                <a:defRPr/>
              </a:pPr>
              <a:t>12</a:t>
            </a:fld>
            <a:endParaRPr lang="en-US" dirty="0"/>
          </a:p>
        </p:txBody>
      </p:sp>
    </p:spTree>
    <p:extLst>
      <p:ext uri="{BB962C8B-B14F-4D97-AF65-F5344CB8AC3E}">
        <p14:creationId xmlns:p14="http://schemas.microsoft.com/office/powerpoint/2010/main" val="3938374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Rectangle 3"/>
          <p:cNvSpPr>
            <a:spLocks noGrp="1" noChangeArrowheads="1"/>
          </p:cNvSpPr>
          <p:nvPr>
            <p:ph type="body" idx="1"/>
          </p:nvPr>
        </p:nvSpPr>
        <p:spPr bwMode="auto">
          <a:extLst/>
        </p:spPr>
        <p:txBody>
          <a:bodyPr wrap="square" numCol="1" anchor="t" anchorCtr="0" compatLnSpc="1">
            <a:prstTxWarp prst="textNoShape">
              <a:avLst/>
            </a:prstTxWarp>
          </a:bodyPr>
          <a:lstStyle/>
          <a:p>
            <a:pPr eaLnBrk="1" hangingPunct="1">
              <a:spcBef>
                <a:spcPct val="0"/>
              </a:spcBef>
              <a:defRPr/>
            </a:pPr>
            <a:endParaRPr lang="en-GB" b="0" dirty="0" smtClean="0">
              <a:ea typeface="ＭＳ Ｐゴシック" pitchFamily="34" charset="-128"/>
            </a:endParaRPr>
          </a:p>
        </p:txBody>
      </p:sp>
    </p:spTree>
    <p:extLst>
      <p:ext uri="{BB962C8B-B14F-4D97-AF65-F5344CB8AC3E}">
        <p14:creationId xmlns:p14="http://schemas.microsoft.com/office/powerpoint/2010/main" val="3167712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41CE7C-B747-4570-833C-88C9EA8A2EF2}"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641650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For participants who have difficulty or who have inserted the ring incorrectly, study staff should provide further information and guidance to address the difficulty encountered. After guidance is provided, the participant should try again to insert the vaginal ring at the enrollment visit. If she is unable, study staff may insert the ring for the participant.  </a:t>
            </a:r>
          </a:p>
          <a:p>
            <a:endParaRPr lang="en-US" dirty="0"/>
          </a:p>
        </p:txBody>
      </p:sp>
      <p:sp>
        <p:nvSpPr>
          <p:cNvPr id="4" name="Slide Number Placeholder 3"/>
          <p:cNvSpPr>
            <a:spLocks noGrp="1"/>
          </p:cNvSpPr>
          <p:nvPr>
            <p:ph type="sldNum" sz="quarter" idx="10"/>
          </p:nvPr>
        </p:nvSpPr>
        <p:spPr/>
        <p:txBody>
          <a:bodyPr/>
          <a:lstStyle/>
          <a:p>
            <a:pPr>
              <a:defRPr/>
            </a:pPr>
            <a:fld id="{DDBFFBA1-DEE9-4ADA-9A61-2FD43FE06650}" type="slidenum">
              <a:rPr lang="en-US" smtClean="0"/>
              <a:pPr>
                <a:defRPr/>
              </a:pPr>
              <a:t>15</a:t>
            </a:fld>
            <a:endParaRPr lang="en-US" dirty="0"/>
          </a:p>
        </p:txBody>
      </p:sp>
    </p:spTree>
    <p:extLst>
      <p:ext uri="{BB962C8B-B14F-4D97-AF65-F5344CB8AC3E}">
        <p14:creationId xmlns:p14="http://schemas.microsoft.com/office/powerpoint/2010/main" val="1053522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be provided verbally to participant (no printed materials</a:t>
            </a:r>
            <a:r>
              <a:rPr lang="en-US" baseline="0" dirty="0" smtClean="0"/>
              <a:t> available)</a:t>
            </a:r>
          </a:p>
          <a:p>
            <a:endParaRPr lang="en-US" baseline="0" dirty="0" smtClean="0"/>
          </a:p>
          <a:p>
            <a:r>
              <a:rPr lang="en-US" baseline="0" dirty="0" smtClean="0"/>
              <a:t>For presenting during training, will not read all the items listed here, but briefly mention that we have these instructions, where they are located, and why we are not providing written instructions to participants</a:t>
            </a:r>
          </a:p>
        </p:txBody>
      </p:sp>
      <p:sp>
        <p:nvSpPr>
          <p:cNvPr id="4" name="Slide Number Placeholder 3"/>
          <p:cNvSpPr>
            <a:spLocks noGrp="1"/>
          </p:cNvSpPr>
          <p:nvPr>
            <p:ph type="sldNum" sz="quarter" idx="10"/>
          </p:nvPr>
        </p:nvSpPr>
        <p:spPr/>
        <p:txBody>
          <a:bodyPr/>
          <a:lstStyle/>
          <a:p>
            <a:pPr>
              <a:defRPr/>
            </a:pPr>
            <a:fld id="{DDBFFBA1-DEE9-4ADA-9A61-2FD43FE06650}" type="slidenum">
              <a:rPr lang="en-US" smtClean="0"/>
              <a:pPr>
                <a:defRPr/>
              </a:pPr>
              <a:t>16</a:t>
            </a:fld>
            <a:endParaRPr lang="en-US" dirty="0"/>
          </a:p>
        </p:txBody>
      </p:sp>
    </p:spTree>
    <p:extLst>
      <p:ext uri="{BB962C8B-B14F-4D97-AF65-F5344CB8AC3E}">
        <p14:creationId xmlns:p14="http://schemas.microsoft.com/office/powerpoint/2010/main" val="36895068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Enrollment Visit, study staff are required to confirm proper placement of the VR by a digital examination (see Section 10.2.2.1). For all other follow-up visits, this procedure should be done only if indicated (i.e. the participant is having discomfort potentially due to improper VR placement). </a:t>
            </a:r>
            <a:endParaRPr lang="en-US" dirty="0"/>
          </a:p>
        </p:txBody>
      </p:sp>
      <p:sp>
        <p:nvSpPr>
          <p:cNvPr id="4" name="Slide Number Placeholder 3"/>
          <p:cNvSpPr>
            <a:spLocks noGrp="1"/>
          </p:cNvSpPr>
          <p:nvPr>
            <p:ph type="sldNum" sz="quarter" idx="10"/>
          </p:nvPr>
        </p:nvSpPr>
        <p:spPr/>
        <p:txBody>
          <a:bodyPr/>
          <a:lstStyle/>
          <a:p>
            <a:pPr>
              <a:defRPr/>
            </a:pPr>
            <a:fld id="{DDBFFBA1-DEE9-4ADA-9A61-2FD43FE06650}" type="slidenum">
              <a:rPr lang="en-US" smtClean="0"/>
              <a:pPr>
                <a:defRPr/>
              </a:pPr>
              <a:t>17</a:t>
            </a:fld>
            <a:endParaRPr lang="en-US" dirty="0"/>
          </a:p>
        </p:txBody>
      </p:sp>
    </p:spTree>
    <p:extLst>
      <p:ext uri="{BB962C8B-B14F-4D97-AF65-F5344CB8AC3E}">
        <p14:creationId xmlns:p14="http://schemas.microsoft.com/office/powerpoint/2010/main" val="35826050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BFFBA1-DEE9-4ADA-9A61-2FD43FE06650}" type="slidenum">
              <a:rPr lang="en-US" smtClean="0"/>
              <a:pPr>
                <a:defRPr/>
              </a:pPr>
              <a:t>18</a:t>
            </a:fld>
            <a:endParaRPr lang="en-US" dirty="0"/>
          </a:p>
        </p:txBody>
      </p:sp>
    </p:spTree>
    <p:extLst>
      <p:ext uri="{BB962C8B-B14F-4D97-AF65-F5344CB8AC3E}">
        <p14:creationId xmlns:p14="http://schemas.microsoft.com/office/powerpoint/2010/main" val="2815878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9F41CE7C-B747-4570-833C-88C9EA8A2EF2}"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6618044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9F41CE7C-B747-4570-833C-88C9EA8A2EF2}"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349213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BD09B4D-526B-4FE3-87F1-E17241A97514}" type="slidenum">
              <a:rPr lang="en-US" smtClean="0"/>
              <a:pPr fontAlgn="base">
                <a:spcBef>
                  <a:spcPct val="0"/>
                </a:spcBef>
                <a:spcAft>
                  <a:spcPct val="0"/>
                </a:spcAft>
              </a:pPr>
              <a:t>2</a:t>
            </a:fld>
            <a:endParaRPr lang="en-US" dirty="0" smtClean="0"/>
          </a:p>
        </p:txBody>
      </p:sp>
    </p:spTree>
    <p:extLst>
      <p:ext uri="{BB962C8B-B14F-4D97-AF65-F5344CB8AC3E}">
        <p14:creationId xmlns:p14="http://schemas.microsoft.com/office/powerpoint/2010/main" val="19838077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41CE7C-B747-4570-833C-88C9EA8A2EF2}"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3161889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BFFBA1-DEE9-4ADA-9A61-2FD43FE06650}" type="slidenum">
              <a:rPr lang="en-US" smtClean="0"/>
              <a:pPr>
                <a:defRPr/>
              </a:pPr>
              <a:t>22</a:t>
            </a:fld>
            <a:endParaRPr lang="en-US" dirty="0"/>
          </a:p>
        </p:txBody>
      </p:sp>
    </p:spTree>
    <p:extLst>
      <p:ext uri="{BB962C8B-B14F-4D97-AF65-F5344CB8AC3E}">
        <p14:creationId xmlns:p14="http://schemas.microsoft.com/office/powerpoint/2010/main" val="25152033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itchFamily="34" charset="-128"/>
              </a:rPr>
              <a:t>Note that</a:t>
            </a:r>
            <a:r>
              <a:rPr lang="en-US" altLang="en-US" baseline="0" dirty="0" smtClean="0">
                <a:ea typeface="ＭＳ Ｐゴシック" pitchFamily="34" charset="-128"/>
              </a:rPr>
              <a:t> SS, PE, PX, SS, PK, SLR will be covered during the review of the clinical and lab CRFs</a:t>
            </a:r>
            <a:endParaRPr lang="en-US" altLang="en-US" dirty="0" smtClean="0">
              <a:ea typeface="ＭＳ Ｐゴシック" pitchFamily="34" charset="-128"/>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BF5C99DA-AF17-4FDD-8B3E-A71FDFD41EE5}" type="slidenum">
              <a:rPr lang="en-US" altLang="en-US" smtClean="0"/>
              <a:pPr eaLnBrk="1" hangingPunct="1">
                <a:spcBef>
                  <a:spcPct val="0"/>
                </a:spcBef>
              </a:pPr>
              <a:t>24</a:t>
            </a:fld>
            <a:endParaRPr lang="en-US" altLang="en-US" smtClean="0"/>
          </a:p>
        </p:txBody>
      </p:sp>
    </p:spTree>
    <p:extLst>
      <p:ext uri="{BB962C8B-B14F-4D97-AF65-F5344CB8AC3E}">
        <p14:creationId xmlns:p14="http://schemas.microsoft.com/office/powerpoint/2010/main" val="34941587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ＭＳ Ｐゴシック" pitchFamily="34" charset="-128"/>
            </a:endParaRPr>
          </a:p>
          <a:p>
            <a:endParaRPr lang="en-US" altLang="en-US" dirty="0" smtClean="0">
              <a:ea typeface="ＭＳ Ｐゴシック" pitchFamily="34" charset="-128"/>
            </a:endParaRP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7FAE8425-E1AE-4E98-95D3-514333FE8219}" type="slidenum">
              <a:rPr lang="en-US" altLang="en-US" smtClean="0"/>
              <a:pPr eaLnBrk="1" hangingPunct="1">
                <a:spcBef>
                  <a:spcPct val="0"/>
                </a:spcBef>
              </a:pPr>
              <a:t>25</a:t>
            </a:fld>
            <a:endParaRPr lang="en-US" altLang="en-US" smtClean="0"/>
          </a:p>
        </p:txBody>
      </p:sp>
    </p:spTree>
    <p:extLst>
      <p:ext uri="{BB962C8B-B14F-4D97-AF65-F5344CB8AC3E}">
        <p14:creationId xmlns:p14="http://schemas.microsoft.com/office/powerpoint/2010/main" val="18420141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ＭＳ Ｐゴシック" pitchFamily="34" charset="-128"/>
            </a:endParaRP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8E532CA-65BF-4C98-AF1E-C09ECBA2BCB6}" type="slidenum">
              <a:rPr lang="en-US" altLang="en-US" smtClean="0">
                <a:latin typeface="Calibri" pitchFamily="34" charset="0"/>
              </a:rPr>
              <a:pPr eaLnBrk="1" hangingPunct="1"/>
              <a:t>26</a:t>
            </a:fld>
            <a:endParaRPr lang="en-US" altLang="en-US" smtClean="0">
              <a:latin typeface="Calibri" pitchFamily="34" charset="0"/>
            </a:endParaRPr>
          </a:p>
        </p:txBody>
      </p:sp>
    </p:spTree>
    <p:extLst>
      <p:ext uri="{BB962C8B-B14F-4D97-AF65-F5344CB8AC3E}">
        <p14:creationId xmlns:p14="http://schemas.microsoft.com/office/powerpoint/2010/main" val="28806065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ＭＳ Ｐゴシック" pitchFamily="34" charset="-128"/>
            </a:endParaRP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16D1C761-E6D6-4C72-963F-1CD2C14BB9B1}" type="slidenum">
              <a:rPr lang="en-US" altLang="en-US" smtClean="0"/>
              <a:pPr eaLnBrk="1" hangingPunct="1">
                <a:spcBef>
                  <a:spcPct val="0"/>
                </a:spcBef>
              </a:pPr>
              <a:t>28</a:t>
            </a:fld>
            <a:endParaRPr lang="en-US" altLang="en-US" smtClean="0"/>
          </a:p>
        </p:txBody>
      </p:sp>
    </p:spTree>
    <p:extLst>
      <p:ext uri="{BB962C8B-B14F-4D97-AF65-F5344CB8AC3E}">
        <p14:creationId xmlns:p14="http://schemas.microsoft.com/office/powerpoint/2010/main" val="39227733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BD09B4D-526B-4FE3-87F1-E17241A97514}" type="slidenum">
              <a:rPr lang="en-US" smtClean="0"/>
              <a:pPr fontAlgn="base">
                <a:spcBef>
                  <a:spcPct val="0"/>
                </a:spcBef>
                <a:spcAft>
                  <a:spcPct val="0"/>
                </a:spcAft>
              </a:pPr>
              <a:t>29</a:t>
            </a:fld>
            <a:endParaRPr lang="en-US" dirty="0" smtClean="0"/>
          </a:p>
        </p:txBody>
      </p:sp>
    </p:spTree>
    <p:extLst>
      <p:ext uri="{BB962C8B-B14F-4D97-AF65-F5344CB8AC3E}">
        <p14:creationId xmlns:p14="http://schemas.microsoft.com/office/powerpoint/2010/main" val="803320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If a participant is menstruating on the day of enrollment, her entire visit should be rescheduled for after the completion of menses. </a:t>
            </a:r>
          </a:p>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If the participant is enrolled and subsequently starts her menses during days 1-7, the pelvic exam and sample collection should continue as long as the participant is comfortable, but the management team should be notified (see also SSP section 8.7).  </a:t>
            </a:r>
          </a:p>
          <a:p>
            <a:endParaRPr lang="en-US" dirty="0"/>
          </a:p>
        </p:txBody>
      </p:sp>
      <p:sp>
        <p:nvSpPr>
          <p:cNvPr id="4" name="Slide Number Placeholder 3"/>
          <p:cNvSpPr>
            <a:spLocks noGrp="1"/>
          </p:cNvSpPr>
          <p:nvPr>
            <p:ph type="sldNum" sz="quarter" idx="10"/>
          </p:nvPr>
        </p:nvSpPr>
        <p:spPr/>
        <p:txBody>
          <a:bodyPr/>
          <a:lstStyle/>
          <a:p>
            <a:pPr>
              <a:defRPr/>
            </a:pPr>
            <a:fld id="{DDBFFBA1-DEE9-4ADA-9A61-2FD43FE06650}" type="slidenum">
              <a:rPr lang="en-US" smtClean="0"/>
              <a:pPr>
                <a:defRPr/>
              </a:pPr>
              <a:t>3</a:t>
            </a:fld>
            <a:endParaRPr lang="en-US" dirty="0"/>
          </a:p>
        </p:txBody>
      </p:sp>
    </p:spTree>
    <p:extLst>
      <p:ext uri="{BB962C8B-B14F-4D97-AF65-F5344CB8AC3E}">
        <p14:creationId xmlns:p14="http://schemas.microsoft.com/office/powerpoint/2010/main" val="3143844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Rectangle 3"/>
          <p:cNvSpPr>
            <a:spLocks noGrp="1" noChangeArrowheads="1"/>
          </p:cNvSpPr>
          <p:nvPr>
            <p:ph type="body" idx="1"/>
          </p:nvPr>
        </p:nvSpPr>
        <p:spPr bwMode="auto">
          <a:extLst/>
        </p:spPr>
        <p:txBody>
          <a:bodyPr wrap="square" numCol="1" anchor="t" anchorCtr="0" compatLnSpc="1">
            <a:prstTxWarp prst="textNoShape">
              <a:avLst/>
            </a:prstTxWarp>
          </a:bodyPr>
          <a:lstStyle/>
          <a:p>
            <a:pPr eaLnBrk="1" hangingPunct="1">
              <a:spcBef>
                <a:spcPct val="0"/>
              </a:spcBef>
              <a:defRPr/>
            </a:pPr>
            <a:endParaRPr lang="en-GB" b="0" dirty="0" smtClean="0">
              <a:ea typeface="ＭＳ Ｐゴシック" pitchFamily="34" charset="-128"/>
            </a:endParaRPr>
          </a:p>
        </p:txBody>
      </p:sp>
    </p:spTree>
    <p:extLst>
      <p:ext uri="{BB962C8B-B14F-4D97-AF65-F5344CB8AC3E}">
        <p14:creationId xmlns:p14="http://schemas.microsoft.com/office/powerpoint/2010/main" val="2044295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Documentation (Already reviewed during Screening):</a:t>
            </a:r>
          </a:p>
          <a:p>
            <a:r>
              <a:rPr lang="en-US" dirty="0" smtClean="0"/>
              <a:t>-HIV</a:t>
            </a:r>
            <a:r>
              <a:rPr lang="en-US" baseline="0" dirty="0" smtClean="0"/>
              <a:t> Counseling Worksheet </a:t>
            </a:r>
          </a:p>
          <a:p>
            <a:r>
              <a:rPr lang="en-US" baseline="0" dirty="0" smtClean="0"/>
              <a:t>-Contraceptive Counseling Worksheet</a:t>
            </a:r>
          </a:p>
          <a:p>
            <a:endParaRPr lang="en-US" baseline="0" dirty="0" smtClean="0"/>
          </a:p>
          <a:p>
            <a:r>
              <a:rPr lang="en-US" sz="1200" kern="1200" dirty="0" smtClean="0">
                <a:solidFill>
                  <a:schemeClr val="tx1"/>
                </a:solidFill>
                <a:effectLst/>
                <a:latin typeface="+mn-lt"/>
                <a:ea typeface="+mn-ea"/>
                <a:cs typeface="+mn-cs"/>
              </a:rPr>
              <a:t>-Protocol/Product</a:t>
            </a:r>
            <a:r>
              <a:rPr lang="en-US" sz="1200" kern="1200" baseline="0" dirty="0" smtClean="0">
                <a:solidFill>
                  <a:schemeClr val="tx1"/>
                </a:solidFill>
                <a:effectLst/>
                <a:latin typeface="+mn-lt"/>
                <a:ea typeface="+mn-ea"/>
                <a:cs typeface="+mn-cs"/>
              </a:rPr>
              <a:t> Adherence Counseling Worksheet – Details to be review later in presentation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DDBFFBA1-DEE9-4ADA-9A61-2FD43FE06650}" type="slidenum">
              <a:rPr lang="en-US" smtClean="0"/>
              <a:pPr>
                <a:defRPr/>
              </a:pPr>
              <a:t>6</a:t>
            </a:fld>
            <a:endParaRPr lang="en-US" dirty="0"/>
          </a:p>
        </p:txBody>
      </p:sp>
    </p:spTree>
    <p:extLst>
      <p:ext uri="{BB962C8B-B14F-4D97-AF65-F5344CB8AC3E}">
        <p14:creationId xmlns:p14="http://schemas.microsoft.com/office/powerpoint/2010/main" val="832714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BFFBA1-DEE9-4ADA-9A61-2FD43FE06650}" type="slidenum">
              <a:rPr lang="en-US" smtClean="0"/>
              <a:pPr>
                <a:defRPr/>
              </a:pPr>
              <a:t>7</a:t>
            </a:fld>
            <a:endParaRPr lang="en-US" dirty="0"/>
          </a:p>
        </p:txBody>
      </p:sp>
    </p:spTree>
    <p:extLst>
      <p:ext uri="{BB962C8B-B14F-4D97-AF65-F5344CB8AC3E}">
        <p14:creationId xmlns:p14="http://schemas.microsoft.com/office/powerpoint/2010/main" val="2392404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Each study site must establish a standard operating procedure that describes how study staff will fulfill this responsibility of confirming eligibility.  This SOP minimally should contain the following elements:</a:t>
            </a:r>
          </a:p>
          <a:p>
            <a:pPr lvl="0"/>
            <a:r>
              <a:rPr lang="en-US" sz="1200" kern="1200" dirty="0" smtClean="0">
                <a:solidFill>
                  <a:schemeClr val="tx1"/>
                </a:solidFill>
                <a:effectLst/>
                <a:latin typeface="+mn-lt"/>
                <a:ea typeface="+mn-ea"/>
                <a:cs typeface="+mn-cs"/>
              </a:rPr>
              <a:t>Eligibility determination procedures, including:</a:t>
            </a:r>
          </a:p>
          <a:p>
            <a:pPr lvl="1"/>
            <a:r>
              <a:rPr lang="en-US" sz="1200" kern="1200" dirty="0" smtClean="0">
                <a:solidFill>
                  <a:schemeClr val="tx1"/>
                </a:solidFill>
                <a:effectLst/>
                <a:latin typeface="+mn-lt"/>
                <a:ea typeface="+mn-ea"/>
                <a:cs typeface="+mn-cs"/>
              </a:rPr>
              <a:t>During-visit eligibility assessment procedures</a:t>
            </a:r>
          </a:p>
          <a:p>
            <a:pPr lvl="1"/>
            <a:r>
              <a:rPr lang="en-US" sz="1200" kern="1200" dirty="0" smtClean="0">
                <a:solidFill>
                  <a:schemeClr val="tx1"/>
                </a:solidFill>
                <a:effectLst/>
                <a:latin typeface="+mn-lt"/>
                <a:ea typeface="+mn-ea"/>
                <a:cs typeface="+mn-cs"/>
              </a:rPr>
              <a:t>Post-screening visit eligibility assessment and confirmation procedures (i.e. review of laboratory results)</a:t>
            </a:r>
          </a:p>
          <a:p>
            <a:pPr lvl="1"/>
            <a:r>
              <a:rPr lang="en-US" sz="1200" kern="1200" dirty="0" smtClean="0">
                <a:solidFill>
                  <a:schemeClr val="tx1"/>
                </a:solidFill>
                <a:effectLst/>
                <a:latin typeface="+mn-lt"/>
                <a:ea typeface="+mn-ea"/>
                <a:cs typeface="+mn-cs"/>
              </a:rPr>
              <a:t>Final confirmation and sign-off procedures prior to enrollment/randomization</a:t>
            </a:r>
          </a:p>
          <a:p>
            <a:pPr lvl="1"/>
            <a:r>
              <a:rPr lang="en-US" sz="1200" kern="1200" dirty="0" smtClean="0">
                <a:solidFill>
                  <a:schemeClr val="tx1"/>
                </a:solidFill>
                <a:effectLst/>
                <a:latin typeface="+mn-lt"/>
                <a:ea typeface="+mn-ea"/>
                <a:cs typeface="+mn-cs"/>
              </a:rPr>
              <a:t>Documentation of each eligibility criteria (met or not met)</a:t>
            </a:r>
          </a:p>
          <a:p>
            <a:pPr lvl="0"/>
            <a:r>
              <a:rPr lang="en-US" sz="1200" kern="1200" dirty="0" smtClean="0">
                <a:solidFill>
                  <a:schemeClr val="tx1"/>
                </a:solidFill>
                <a:effectLst/>
                <a:latin typeface="+mn-lt"/>
                <a:ea typeface="+mn-ea"/>
                <a:cs typeface="+mn-cs"/>
              </a:rPr>
              <a:t>Ethical and human subjects considerations</a:t>
            </a:r>
          </a:p>
          <a:p>
            <a:pPr lvl="0"/>
            <a:r>
              <a:rPr lang="en-US" sz="1200" kern="1200" dirty="0" smtClean="0">
                <a:solidFill>
                  <a:schemeClr val="tx1"/>
                </a:solidFill>
                <a:effectLst/>
                <a:latin typeface="+mn-lt"/>
                <a:ea typeface="+mn-ea"/>
                <a:cs typeface="+mn-cs"/>
              </a:rPr>
              <a:t>Staff responsibilities for all of the above (direct and supervisory)</a:t>
            </a:r>
          </a:p>
          <a:p>
            <a:pPr lvl="0"/>
            <a:r>
              <a:rPr lang="en-US" sz="1200" kern="1200" dirty="0" smtClean="0">
                <a:solidFill>
                  <a:schemeClr val="tx1"/>
                </a:solidFill>
                <a:effectLst/>
                <a:latin typeface="+mn-lt"/>
                <a:ea typeface="+mn-ea"/>
                <a:cs typeface="+mn-cs"/>
              </a:rPr>
              <a:t>QC/QA procedures (if not specified elsewhere)</a:t>
            </a:r>
          </a:p>
          <a:p>
            <a:endParaRPr lang="en-US" dirty="0"/>
          </a:p>
        </p:txBody>
      </p:sp>
      <p:sp>
        <p:nvSpPr>
          <p:cNvPr id="4" name="Slide Number Placeholder 3"/>
          <p:cNvSpPr>
            <a:spLocks noGrp="1"/>
          </p:cNvSpPr>
          <p:nvPr>
            <p:ph type="sldNum" sz="quarter" idx="10"/>
          </p:nvPr>
        </p:nvSpPr>
        <p:spPr/>
        <p:txBody>
          <a:bodyPr/>
          <a:lstStyle/>
          <a:p>
            <a:pPr>
              <a:defRPr/>
            </a:pPr>
            <a:fld id="{DDBFFBA1-DEE9-4ADA-9A61-2FD43FE06650}" type="slidenum">
              <a:rPr lang="en-US" smtClean="0"/>
              <a:pPr>
                <a:defRPr/>
              </a:pPr>
              <a:t>8</a:t>
            </a:fld>
            <a:endParaRPr lang="en-US" dirty="0"/>
          </a:p>
        </p:txBody>
      </p:sp>
    </p:spTree>
    <p:extLst>
      <p:ext uri="{BB962C8B-B14F-4D97-AF65-F5344CB8AC3E}">
        <p14:creationId xmlns:p14="http://schemas.microsoft.com/office/powerpoint/2010/main" val="3271225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3B1F6677-BF7B-4DF0-927B-90EC3A778FD7}" type="slidenum">
              <a:rPr lang="en-US" altLang="en-US" smtClean="0">
                <a:solidFill>
                  <a:srgbClr val="000000"/>
                </a:solidFill>
                <a:latin typeface="Times New Roman" pitchFamily="18" charset="0"/>
              </a:rPr>
              <a:pPr eaLnBrk="1" hangingPunct="1"/>
              <a:t>9</a:t>
            </a:fld>
            <a:endParaRPr lang="en-US" altLang="en-US" smtClean="0">
              <a:solidFill>
                <a:srgbClr val="000000"/>
              </a:solidFill>
              <a:latin typeface="Times New Roman" pitchFamily="18" charset="0"/>
            </a:endParaRPr>
          </a:p>
        </p:txBody>
      </p:sp>
      <p:sp>
        <p:nvSpPr>
          <p:cNvPr id="58371" name="Rectangle 2"/>
          <p:cNvSpPr>
            <a:spLocks noGrp="1" noRot="1" noChangeAspect="1" noChangeArrowheads="1" noTextEdit="1"/>
          </p:cNvSpPr>
          <p:nvPr>
            <p:ph type="sldImg"/>
          </p:nvPr>
        </p:nvSpPr>
        <p:spPr bwMode="auto">
          <a:xfrm>
            <a:off x="1181100" y="696913"/>
            <a:ext cx="4649788" cy="3486150"/>
          </a:xfrm>
          <a:solidFill>
            <a:srgbClr val="FFFFFF"/>
          </a:solidFill>
          <a:ln>
            <a:solidFill>
              <a:srgbClr val="000000"/>
            </a:solidFill>
            <a:miter lim="800000"/>
            <a:headEnd/>
            <a:tailEnd/>
          </a:ln>
        </p:spPr>
      </p:sp>
      <p:sp>
        <p:nvSpPr>
          <p:cNvPr id="58372" name="Rectangle 3"/>
          <p:cNvSpPr>
            <a:spLocks noGrp="1" noChangeArrowheads="1"/>
          </p:cNvSpPr>
          <p:nvPr>
            <p:ph type="body" idx="1"/>
          </p:nvPr>
        </p:nvSpPr>
        <p:spPr bwMode="auto">
          <a:xfrm>
            <a:off x="700088" y="4414838"/>
            <a:ext cx="5610225" cy="4184650"/>
          </a:xfrm>
          <a:solidFill>
            <a:srgbClr val="FFFFFF"/>
          </a:solidFill>
          <a:ln>
            <a:solidFill>
              <a:srgbClr val="000000"/>
            </a:solidFill>
            <a:miter lim="800000"/>
            <a:headEnd/>
            <a:tailEnd/>
          </a:ln>
        </p:spPr>
        <p:txBody>
          <a:bodyPr wrap="square" lIns="92915" tIns="46458" rIns="92915" bIns="46458" numCol="1" anchor="t" anchorCtr="0" compatLnSpc="1">
            <a:prstTxWarp prst="textNoShape">
              <a:avLst/>
            </a:prstTxWarp>
          </a:bodyPr>
          <a:lstStyle/>
          <a:p>
            <a:pPr eaLnBrk="1" hangingPunct="1">
              <a:spcBef>
                <a:spcPct val="0"/>
              </a:spcBef>
            </a:pPr>
            <a:endParaRPr lang="en-US" altLang="ja-JP" sz="1000" dirty="0" smtClean="0">
              <a:ea typeface="ＭＳ Ｐゴシック" pitchFamily="34" charset="-128"/>
            </a:endParaRPr>
          </a:p>
        </p:txBody>
      </p:sp>
    </p:spTree>
    <p:extLst>
      <p:ext uri="{BB962C8B-B14F-4D97-AF65-F5344CB8AC3E}">
        <p14:creationId xmlns:p14="http://schemas.microsoft.com/office/powerpoint/2010/main" val="3563050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F41CE7C-B747-4570-833C-88C9EA8A2EF2}"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41081740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922588"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6576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defRPr>
                <a:solidFill>
                  <a:srgbClr val="740074"/>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99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691539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74007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7852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26064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26555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4268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82451"/>
            <a:ext cx="4040188"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4268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82451"/>
            <a:ext cx="4041775"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85053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73547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2890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99FFBE94-46C9-4AD6-88C6-2818769D9BED}" type="datetimeFigureOut">
              <a:rPr lang="en-US" smtClean="0"/>
              <a:pPr/>
              <a:t>5/15/2015</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C4EC392-5887-4372-9AAC-10A979E5FAC7}" type="slidenum">
              <a:rPr lang="en-US" smtClean="0">
                <a:solidFill>
                  <a:srgbClr val="637052"/>
                </a:solidFill>
              </a:rPr>
              <a:pPr/>
              <a:t>‹#›</a:t>
            </a:fld>
            <a:endParaRPr lang="en-US">
              <a:solidFill>
                <a:srgbClr val="637052"/>
              </a:solidFill>
            </a:endParaRPr>
          </a:p>
        </p:txBody>
      </p:sp>
    </p:spTree>
    <p:extLst>
      <p:ext uri="{BB962C8B-B14F-4D97-AF65-F5344CB8AC3E}">
        <p14:creationId xmlns:p14="http://schemas.microsoft.com/office/powerpoint/2010/main" val="274628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mtClean="0"/>
              <a:t>Click to edit Master title style</a:t>
            </a:r>
            <a:endParaRPr lang="en-ZA"/>
          </a:p>
        </p:txBody>
      </p:sp>
      <p:sp>
        <p:nvSpPr>
          <p:cNvPr id="3" name="Text Placeholder 2"/>
          <p:cNvSpPr>
            <a:spLocks noGrp="1"/>
          </p:cNvSpPr>
          <p:nvPr>
            <p:ph type="body" sz="half" idx="1"/>
          </p:nvPr>
        </p:nvSpPr>
        <p:spPr>
          <a:xfrm>
            <a:off x="457200" y="1828800"/>
            <a:ext cx="8229600" cy="2074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57200" y="4056063"/>
            <a:ext cx="8229600" cy="20748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4B58A276-508C-4949-B345-9E96A48B49A4}" type="slidenum">
              <a:rPr lang="en-US"/>
              <a:pPr>
                <a:defRPr/>
              </a:pPr>
              <a:t>‹#›</a:t>
            </a:fld>
            <a:endParaRPr lang="en-US" dirty="0"/>
          </a:p>
        </p:txBody>
      </p:sp>
    </p:spTree>
    <p:extLst>
      <p:ext uri="{BB962C8B-B14F-4D97-AF65-F5344CB8AC3E}">
        <p14:creationId xmlns:p14="http://schemas.microsoft.com/office/powerpoint/2010/main" val="3223678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3A3E23BA-B349-47CE-AA4C-3290E973C6B6}" type="datetimeFigureOut">
              <a:rPr lang="en-US">
                <a:solidFill>
                  <a:prstClr val="black">
                    <a:tint val="75000"/>
                  </a:prstClr>
                </a:solidFill>
              </a:rPr>
              <a:pPr>
                <a:defRPr/>
              </a:pPr>
              <a:t>5/15/2015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6A5B6429-6ED7-4B0A-99FC-6A29B22D66B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55431016"/>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ndara" pitchFamily="34" charset="0"/>
        </a:defRPr>
      </a:lvl2pPr>
      <a:lvl3pPr algn="ctr" rtl="0" fontAlgn="base">
        <a:spcBef>
          <a:spcPct val="0"/>
        </a:spcBef>
        <a:spcAft>
          <a:spcPct val="0"/>
        </a:spcAft>
        <a:defRPr sz="4400">
          <a:solidFill>
            <a:schemeClr val="tx1"/>
          </a:solidFill>
          <a:latin typeface="Candara" pitchFamily="34" charset="0"/>
        </a:defRPr>
      </a:lvl3pPr>
      <a:lvl4pPr algn="ctr" rtl="0" fontAlgn="base">
        <a:spcBef>
          <a:spcPct val="0"/>
        </a:spcBef>
        <a:spcAft>
          <a:spcPct val="0"/>
        </a:spcAft>
        <a:defRPr sz="4400">
          <a:solidFill>
            <a:schemeClr val="tx1"/>
          </a:solidFill>
          <a:latin typeface="Candara" pitchFamily="34" charset="0"/>
        </a:defRPr>
      </a:lvl4pPr>
      <a:lvl5pPr algn="ctr" rtl="0" fontAlgn="base">
        <a:spcBef>
          <a:spcPct val="0"/>
        </a:spcBef>
        <a:spcAft>
          <a:spcPct val="0"/>
        </a:spcAft>
        <a:defRPr sz="4400">
          <a:solidFill>
            <a:schemeClr val="tx1"/>
          </a:solidFill>
          <a:latin typeface="Candara" pitchFamily="34" charset="0"/>
        </a:defRPr>
      </a:lvl5pPr>
      <a:lvl6pPr marL="457200" algn="ctr" rtl="0" fontAlgn="base">
        <a:spcBef>
          <a:spcPct val="0"/>
        </a:spcBef>
        <a:spcAft>
          <a:spcPct val="0"/>
        </a:spcAft>
        <a:defRPr sz="4400">
          <a:solidFill>
            <a:schemeClr val="tx1"/>
          </a:solidFill>
          <a:latin typeface="Candara" pitchFamily="34" charset="0"/>
        </a:defRPr>
      </a:lvl6pPr>
      <a:lvl7pPr marL="914400" algn="ctr" rtl="0" fontAlgn="base">
        <a:spcBef>
          <a:spcPct val="0"/>
        </a:spcBef>
        <a:spcAft>
          <a:spcPct val="0"/>
        </a:spcAft>
        <a:defRPr sz="4400">
          <a:solidFill>
            <a:schemeClr val="tx1"/>
          </a:solidFill>
          <a:latin typeface="Candara" pitchFamily="34" charset="0"/>
        </a:defRPr>
      </a:lvl7pPr>
      <a:lvl8pPr marL="1371600" algn="ctr" rtl="0" fontAlgn="base">
        <a:spcBef>
          <a:spcPct val="0"/>
        </a:spcBef>
        <a:spcAft>
          <a:spcPct val="0"/>
        </a:spcAft>
        <a:defRPr sz="4400">
          <a:solidFill>
            <a:schemeClr val="tx1"/>
          </a:solidFill>
          <a:latin typeface="Candara" pitchFamily="34" charset="0"/>
        </a:defRPr>
      </a:lvl8pPr>
      <a:lvl9pPr marL="1828800" algn="ctr" rtl="0" fontAlgn="base">
        <a:spcBef>
          <a:spcPct val="0"/>
        </a:spcBef>
        <a:spcAft>
          <a:spcPct val="0"/>
        </a:spcAft>
        <a:defRPr sz="4400">
          <a:solidFill>
            <a:schemeClr val="tx1"/>
          </a:solidFill>
          <a:latin typeface="Candara"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US" sz="5400" b="1" dirty="0" smtClean="0"/>
              <a:t>MTN-027 Enrollment Visit Procedures</a:t>
            </a:r>
            <a:endParaRPr lang="en-US" sz="5400" b="1" dirty="0"/>
          </a:p>
        </p:txBody>
      </p:sp>
      <p:sp>
        <p:nvSpPr>
          <p:cNvPr id="2" name="Subtitle 1"/>
          <p:cNvSpPr>
            <a:spLocks noGrp="1"/>
          </p:cNvSpPr>
          <p:nvPr>
            <p:ph type="subTitle" idx="1"/>
          </p:nvPr>
        </p:nvSpPr>
        <p:spPr>
          <a:xfrm>
            <a:off x="1371600" y="3979596"/>
            <a:ext cx="6400800" cy="1278204"/>
          </a:xfrm>
        </p:spPr>
        <p:txBody>
          <a:bodyPr/>
          <a:lstStyle/>
          <a:p>
            <a:r>
              <a:rPr lang="en-US" sz="2800" b="1" dirty="0">
                <a:solidFill>
                  <a:schemeClr val="accent3">
                    <a:lumMod val="75000"/>
                  </a:schemeClr>
                </a:solidFill>
              </a:rPr>
              <a:t>Phase 1 Safety and Pharmacokinetics Study of</a:t>
            </a:r>
            <a:r>
              <a:rPr lang="en-US" sz="2800" dirty="0">
                <a:solidFill>
                  <a:schemeClr val="accent3">
                    <a:lumMod val="75000"/>
                  </a:schemeClr>
                </a:solidFill>
              </a:rPr>
              <a:t> </a:t>
            </a:r>
            <a:r>
              <a:rPr lang="en-US" sz="2800" b="1" dirty="0">
                <a:solidFill>
                  <a:schemeClr val="accent3">
                    <a:lumMod val="75000"/>
                  </a:schemeClr>
                </a:solidFill>
              </a:rPr>
              <a:t>MK-2048/</a:t>
            </a:r>
            <a:r>
              <a:rPr lang="en-US" sz="2800" b="1" dirty="0" err="1">
                <a:solidFill>
                  <a:schemeClr val="accent3">
                    <a:lumMod val="75000"/>
                  </a:schemeClr>
                </a:solidFill>
              </a:rPr>
              <a:t>Vicriviroc</a:t>
            </a:r>
            <a:r>
              <a:rPr lang="en-US" sz="2800" b="1" dirty="0">
                <a:solidFill>
                  <a:schemeClr val="accent3">
                    <a:lumMod val="75000"/>
                  </a:schemeClr>
                </a:solidFill>
              </a:rPr>
              <a:t> (MK-4176)/MK-2048A </a:t>
            </a:r>
            <a:r>
              <a:rPr lang="en-US" sz="2800" b="1" dirty="0" err="1">
                <a:solidFill>
                  <a:schemeClr val="accent3">
                    <a:lumMod val="75000"/>
                  </a:schemeClr>
                </a:solidFill>
              </a:rPr>
              <a:t>Intravaginal</a:t>
            </a:r>
            <a:r>
              <a:rPr lang="en-US" sz="2800" b="1" dirty="0">
                <a:solidFill>
                  <a:schemeClr val="accent3">
                    <a:lumMod val="75000"/>
                  </a:schemeClr>
                </a:solidFill>
              </a:rPr>
              <a:t> </a:t>
            </a:r>
            <a:r>
              <a:rPr lang="en-US" sz="2800" b="1" dirty="0" smtClean="0">
                <a:solidFill>
                  <a:schemeClr val="accent3">
                    <a:lumMod val="75000"/>
                  </a:schemeClr>
                </a:solidFill>
              </a:rPr>
              <a:t>Rings</a:t>
            </a:r>
          </a:p>
          <a:p>
            <a:pPr eaLnBrk="1" hangingPunct="1"/>
            <a:endParaRPr lang="en-US" altLang="en-US" sz="2800" dirty="0" smtClean="0">
              <a:solidFill>
                <a:schemeClr val="tx1"/>
              </a:solidFill>
            </a:endParaRPr>
          </a:p>
          <a:p>
            <a:pPr eaLnBrk="1" hangingPunct="1"/>
            <a:r>
              <a:rPr lang="en-US" altLang="en-US" sz="2800" dirty="0" smtClean="0">
                <a:solidFill>
                  <a:schemeClr val="tx1"/>
                </a:solidFill>
              </a:rPr>
              <a:t>MTN-027 Study Specific Training</a:t>
            </a:r>
          </a:p>
        </p:txBody>
      </p:sp>
    </p:spTree>
    <p:extLst>
      <p:ext uri="{BB962C8B-B14F-4D97-AF65-F5344CB8AC3E}">
        <p14:creationId xmlns:p14="http://schemas.microsoft.com/office/powerpoint/2010/main" val="5773320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a:stretch>
            <a:fillRect/>
          </a:stretch>
        </p:blipFill>
        <p:spPr>
          <a:xfrm>
            <a:off x="3143865" y="304800"/>
            <a:ext cx="5891212" cy="6324600"/>
          </a:xfrm>
          <a:prstGeom prst="rect">
            <a:avLst/>
          </a:prstGeom>
        </p:spPr>
      </p:pic>
      <p:sp>
        <p:nvSpPr>
          <p:cNvPr id="9" name="Text Placeholder 8"/>
          <p:cNvSpPr>
            <a:spLocks noGrp="1"/>
          </p:cNvSpPr>
          <p:nvPr>
            <p:ph type="body" sz="half" idx="2"/>
          </p:nvPr>
        </p:nvSpPr>
        <p:spPr>
          <a:xfrm>
            <a:off x="342900" y="1752600"/>
            <a:ext cx="2628900" cy="4876800"/>
          </a:xfrm>
        </p:spPr>
        <p:txBody>
          <a:bodyPr>
            <a:normAutofit fontScale="92500" lnSpcReduction="10000"/>
          </a:bodyPr>
          <a:lstStyle/>
          <a:p>
            <a:r>
              <a:rPr lang="en-US" sz="2000" dirty="0"/>
              <a:t>Documents </a:t>
            </a:r>
            <a:r>
              <a:rPr lang="en-US" sz="2000" dirty="0" smtClean="0"/>
              <a:t>final participant eligibility for all inclusion/exclusion criteria</a:t>
            </a:r>
            <a:endParaRPr lang="en-US" sz="2000" dirty="0"/>
          </a:p>
          <a:p>
            <a:endParaRPr lang="en-US" sz="2000" dirty="0" smtClean="0"/>
          </a:p>
          <a:p>
            <a:r>
              <a:rPr lang="en-US" sz="2000" dirty="0" smtClean="0"/>
              <a:t>To be completed on day of enrollment by designated staff. </a:t>
            </a:r>
          </a:p>
          <a:p>
            <a:endParaRPr lang="en-US" sz="2000" dirty="0"/>
          </a:p>
          <a:p>
            <a:r>
              <a:rPr lang="en-US" sz="2000" dirty="0" smtClean="0"/>
              <a:t>Initial and date at bottom of each page.</a:t>
            </a:r>
            <a:endParaRPr lang="en-US" sz="2000" dirty="0"/>
          </a:p>
          <a:p>
            <a:endParaRPr lang="en-US" sz="2000" dirty="0" smtClean="0"/>
          </a:p>
          <a:p>
            <a:r>
              <a:rPr lang="en-US" sz="2000" dirty="0" smtClean="0"/>
              <a:t>Recommended source document </a:t>
            </a:r>
            <a:r>
              <a:rPr lang="en-US" sz="2000" dirty="0"/>
              <a:t>for each item is listed in italics for ease of reference</a:t>
            </a:r>
          </a:p>
          <a:p>
            <a:endParaRPr lang="en-US" sz="2000" dirty="0"/>
          </a:p>
        </p:txBody>
      </p:sp>
      <p:sp>
        <p:nvSpPr>
          <p:cNvPr id="10" name="Title 9"/>
          <p:cNvSpPr>
            <a:spLocks noGrp="1"/>
          </p:cNvSpPr>
          <p:nvPr>
            <p:ph type="title"/>
          </p:nvPr>
        </p:nvSpPr>
        <p:spPr>
          <a:xfrm>
            <a:off x="342900" y="0"/>
            <a:ext cx="2400300" cy="1615441"/>
          </a:xfrm>
        </p:spPr>
        <p:txBody>
          <a:bodyPr/>
          <a:lstStyle/>
          <a:p>
            <a:pPr algn="ctr"/>
            <a:r>
              <a:rPr lang="en-US" dirty="0"/>
              <a:t>Eligibility Checklist</a:t>
            </a:r>
          </a:p>
        </p:txBody>
      </p:sp>
    </p:spTree>
    <p:custDataLst>
      <p:tags r:id="rId1"/>
    </p:custDataLst>
    <p:extLst>
      <p:ext uri="{BB962C8B-B14F-4D97-AF65-F5344CB8AC3E}">
        <p14:creationId xmlns:p14="http://schemas.microsoft.com/office/powerpoint/2010/main" val="6339309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Eligibility Confirmation - Signatures</a:t>
            </a:r>
            <a:endParaRPr lang="en-US" sz="4000" dirty="0"/>
          </a:p>
        </p:txBody>
      </p:sp>
      <p:pic>
        <p:nvPicPr>
          <p:cNvPr id="4" name="Content Placeholder 3"/>
          <p:cNvPicPr>
            <a:picLocks noGrp="1" noChangeAspect="1"/>
          </p:cNvPicPr>
          <p:nvPr>
            <p:ph idx="1"/>
          </p:nvPr>
        </p:nvPicPr>
        <p:blipFill>
          <a:blip r:embed="rId3"/>
          <a:stretch>
            <a:fillRect/>
          </a:stretch>
        </p:blipFill>
        <p:spPr>
          <a:xfrm>
            <a:off x="1876425" y="3810000"/>
            <a:ext cx="5286375" cy="2864088"/>
          </a:xfrm>
          <a:prstGeom prst="rect">
            <a:avLst/>
          </a:prstGeom>
        </p:spPr>
      </p:pic>
      <p:sp>
        <p:nvSpPr>
          <p:cNvPr id="5" name="Rectangle 4"/>
          <p:cNvSpPr/>
          <p:nvPr/>
        </p:nvSpPr>
        <p:spPr>
          <a:xfrm>
            <a:off x="457200" y="1676400"/>
            <a:ext cx="8229600" cy="1938992"/>
          </a:xfrm>
          <a:prstGeom prst="rect">
            <a:avLst/>
          </a:prstGeom>
        </p:spPr>
        <p:txBody>
          <a:bodyPr wrap="square">
            <a:spAutoFit/>
          </a:bodyPr>
          <a:lstStyle/>
          <a:p>
            <a:pPr marL="285750" indent="-285750">
              <a:buFont typeface="Arial" panose="020B0604020202020204" pitchFamily="34" charset="0"/>
              <a:buChar char="•"/>
            </a:pPr>
            <a:r>
              <a:rPr lang="en-US" sz="2000" dirty="0"/>
              <a:t>Once eligibility status is confirmed by reviewing and completing the Eligibility Checklist, document the participant’s eligibility status on the </a:t>
            </a:r>
            <a:r>
              <a:rPr lang="en-US" sz="2000" b="1" i="1" dirty="0"/>
              <a:t>Eligibility Criteria CRF</a:t>
            </a:r>
            <a:r>
              <a:rPr lang="en-US" sz="2000" b="1" i="1" dirty="0" smtClean="0"/>
              <a:t>.</a:t>
            </a:r>
          </a:p>
          <a:p>
            <a:r>
              <a:rPr lang="en-US" sz="2000" b="1" i="1" dirty="0" smtClean="0"/>
              <a:t> </a:t>
            </a:r>
            <a:endParaRPr lang="en-US" sz="2000" dirty="0"/>
          </a:p>
          <a:p>
            <a:pPr marL="285750" indent="-285750">
              <a:buFont typeface="Arial" panose="020B0604020202020204" pitchFamily="34" charset="0"/>
              <a:buChar char="•"/>
            </a:pPr>
            <a:r>
              <a:rPr lang="en-US" sz="2000" b="1" i="1" dirty="0" smtClean="0"/>
              <a:t>Note</a:t>
            </a:r>
            <a:r>
              <a:rPr lang="en-US" sz="2000" i="1" dirty="0"/>
              <a:t>: The </a:t>
            </a:r>
            <a:r>
              <a:rPr lang="en-US" sz="2000" i="1" dirty="0" err="1"/>
              <a:t>IoR</a:t>
            </a:r>
            <a:r>
              <a:rPr lang="en-US" sz="2000" i="1" dirty="0"/>
              <a:t> or designee should complete item 1a and a second staff verifying eligibility must complete item 1b. </a:t>
            </a:r>
            <a:endParaRPr lang="en-US" sz="2000" dirty="0"/>
          </a:p>
        </p:txBody>
      </p:sp>
    </p:spTree>
    <p:extLst>
      <p:ext uri="{BB962C8B-B14F-4D97-AF65-F5344CB8AC3E}">
        <p14:creationId xmlns:p14="http://schemas.microsoft.com/office/powerpoint/2010/main" val="8410883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Randomization/Study Product Dispensation</a:t>
            </a:r>
            <a:endParaRPr lang="en-US" dirty="0"/>
          </a:p>
        </p:txBody>
      </p:sp>
      <p:sp>
        <p:nvSpPr>
          <p:cNvPr id="3" name="Content Placeholder 2"/>
          <p:cNvSpPr>
            <a:spLocks noGrp="1"/>
          </p:cNvSpPr>
          <p:nvPr>
            <p:ph idx="1"/>
          </p:nvPr>
        </p:nvSpPr>
        <p:spPr>
          <a:xfrm>
            <a:off x="457200" y="1600200"/>
            <a:ext cx="8305800" cy="4785232"/>
          </a:xfrm>
        </p:spPr>
        <p:txBody>
          <a:bodyPr/>
          <a:lstStyle/>
          <a:p>
            <a:r>
              <a:rPr lang="en-US" sz="2600" dirty="0" smtClean="0"/>
              <a:t>FSTRF </a:t>
            </a:r>
            <a:r>
              <a:rPr lang="en-US" sz="2600" dirty="0"/>
              <a:t>web randomization </a:t>
            </a:r>
            <a:r>
              <a:rPr lang="en-US" sz="2600" dirty="0" smtClean="0"/>
              <a:t>system will be used for MTN-027  (training already completed)</a:t>
            </a:r>
            <a:endParaRPr lang="en-US" sz="2600" dirty="0"/>
          </a:p>
          <a:p>
            <a:r>
              <a:rPr lang="en-US" sz="2600" b="1" dirty="0"/>
              <a:t>Randomization is the act of enrollment into MTN-027.</a:t>
            </a:r>
          </a:p>
          <a:p>
            <a:pPr lvl="1"/>
            <a:r>
              <a:rPr lang="en-US" sz="2400" dirty="0"/>
              <a:t>Notify the MTN-027 Management Team and PSRT if ineligible participant has inadvertently been enrolled in the </a:t>
            </a:r>
            <a:r>
              <a:rPr lang="en-US" sz="2400" dirty="0" smtClean="0"/>
              <a:t>study</a:t>
            </a:r>
          </a:p>
        </p:txBody>
      </p:sp>
      <p:pic>
        <p:nvPicPr>
          <p:cNvPr id="1026" name="Picture 2" descr="http://www.womenshealthmag.com/files/wh6_uploads/images/nuvaring_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2853" y="4267200"/>
            <a:ext cx="1890192" cy="150863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57200" y="4114800"/>
            <a:ext cx="6705600" cy="2092881"/>
          </a:xfrm>
          <a:prstGeom prst="rect">
            <a:avLst/>
          </a:prstGeom>
        </p:spPr>
        <p:txBody>
          <a:bodyPr wrap="square">
            <a:spAutoFit/>
          </a:bodyPr>
          <a:lstStyle/>
          <a:p>
            <a:pPr marL="342900" lvl="0" indent="-342900">
              <a:spcBef>
                <a:spcPct val="20000"/>
              </a:spcBef>
              <a:buFont typeface="Arial" charset="0"/>
              <a:buChar char="•"/>
            </a:pPr>
            <a:r>
              <a:rPr lang="en-US" sz="2600" dirty="0">
                <a:solidFill>
                  <a:prstClr val="black"/>
                </a:solidFill>
                <a:latin typeface="Candara"/>
              </a:rPr>
              <a:t>Study Product Dispensation Documentation (Prescription, Accountability Logs), and Chain of Custody Procedures will be covered during </a:t>
            </a:r>
            <a:r>
              <a:rPr lang="en-US" sz="2600" dirty="0">
                <a:solidFill>
                  <a:srgbClr val="8064A2"/>
                </a:solidFill>
                <a:latin typeface="Candara"/>
              </a:rPr>
              <a:t>Study Product Considerations </a:t>
            </a:r>
            <a:r>
              <a:rPr lang="en-US" sz="2600" dirty="0">
                <a:solidFill>
                  <a:prstClr val="black"/>
                </a:solidFill>
                <a:latin typeface="Candara"/>
              </a:rPr>
              <a:t>section of the agenda – stay tuned! </a:t>
            </a:r>
          </a:p>
        </p:txBody>
      </p:sp>
    </p:spTree>
    <p:extLst>
      <p:ext uri="{BB962C8B-B14F-4D97-AF65-F5344CB8AC3E}">
        <p14:creationId xmlns:p14="http://schemas.microsoft.com/office/powerpoint/2010/main" val="277366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7"/>
          <p:cNvSpPr>
            <a:spLocks noGrp="1"/>
          </p:cNvSpPr>
          <p:nvPr>
            <p:ph type="title"/>
          </p:nvPr>
        </p:nvSpPr>
        <p:spPr>
          <a:xfrm>
            <a:off x="457200" y="533400"/>
            <a:ext cx="8229600" cy="838200"/>
          </a:xfrm>
        </p:spPr>
        <p:txBody>
          <a:bodyPr/>
          <a:lstStyle/>
          <a:p>
            <a:pPr eaLnBrk="1" hangingPunct="1"/>
            <a:r>
              <a:rPr lang="en-US" sz="4000" u="sng" dirty="0"/>
              <a:t>After</a:t>
            </a:r>
            <a:r>
              <a:rPr lang="en-US" sz="4000" dirty="0"/>
              <a:t> randomization</a:t>
            </a:r>
            <a:endParaRPr lang="en-US" altLang="en-US" sz="4000" dirty="0" smtClean="0">
              <a:ea typeface="ＭＳ Ｐゴシック" panose="020B0600070205080204" pitchFamily="34" charset="-128"/>
            </a:endParaRPr>
          </a:p>
        </p:txBody>
      </p:sp>
      <p:sp>
        <p:nvSpPr>
          <p:cNvPr id="22531" name="AutoShape 26"/>
          <p:cNvSpPr>
            <a:spLocks noChangeArrowheads="1"/>
          </p:cNvSpPr>
          <p:nvPr/>
        </p:nvSpPr>
        <p:spPr bwMode="auto">
          <a:xfrm>
            <a:off x="1602658" y="1917290"/>
            <a:ext cx="2867025" cy="1066800"/>
          </a:xfrm>
          <a:prstGeom prst="foldedCorner">
            <a:avLst>
              <a:gd name="adj" fmla="val 12500"/>
            </a:avLst>
          </a:prstGeom>
          <a:solidFill>
            <a:schemeClr val="bg2">
              <a:alpha val="45882"/>
            </a:schemeClr>
          </a:solidFill>
          <a:ln w="9525">
            <a:solidFill>
              <a:schemeClr val="tx1"/>
            </a:solidFill>
            <a:round/>
            <a:headEnd/>
            <a:tailEnd/>
          </a:ln>
        </p:spPr>
        <p:txBody>
          <a:bodyPr wrap="none"/>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t>Administrative</a:t>
            </a:r>
            <a:r>
              <a:rPr lang="en-US" altLang="en-US" sz="2000" b="1" dirty="0"/>
              <a:t>:</a:t>
            </a:r>
          </a:p>
          <a:p>
            <a:pPr eaLnBrk="1" hangingPunct="1">
              <a:buFont typeface="Wingdings" panose="05000000000000000000" pitchFamily="2" charset="2"/>
              <a:buChar char="ü"/>
            </a:pPr>
            <a:r>
              <a:rPr lang="en-US" altLang="en-US" dirty="0" smtClean="0"/>
              <a:t>Reimbursement</a:t>
            </a:r>
            <a:endParaRPr lang="en-US" altLang="en-US" dirty="0"/>
          </a:p>
          <a:p>
            <a:pPr eaLnBrk="1" hangingPunct="1">
              <a:buFont typeface="Wingdings" panose="05000000000000000000" pitchFamily="2" charset="2"/>
              <a:buChar char="ü"/>
            </a:pPr>
            <a:r>
              <a:rPr lang="en-US" altLang="en-US" dirty="0" smtClean="0"/>
              <a:t>Schedule </a:t>
            </a:r>
            <a:r>
              <a:rPr lang="en-US" altLang="en-US" dirty="0"/>
              <a:t>Next </a:t>
            </a:r>
            <a:r>
              <a:rPr lang="en-US" altLang="en-US" dirty="0" smtClean="0"/>
              <a:t>Visit</a:t>
            </a:r>
            <a:endParaRPr lang="en-US" altLang="en-US" dirty="0"/>
          </a:p>
          <a:p>
            <a:pPr eaLnBrk="1" hangingPunct="1"/>
            <a:endParaRPr lang="en-US" altLang="en-US" b="1" dirty="0"/>
          </a:p>
          <a:p>
            <a:pPr eaLnBrk="1" hangingPunct="1"/>
            <a:endParaRPr lang="en-US" altLang="en-US" b="1" dirty="0"/>
          </a:p>
        </p:txBody>
      </p:sp>
      <p:sp>
        <p:nvSpPr>
          <p:cNvPr id="22532" name="AutoShape 27"/>
          <p:cNvSpPr>
            <a:spLocks noChangeArrowheads="1"/>
          </p:cNvSpPr>
          <p:nvPr/>
        </p:nvSpPr>
        <p:spPr bwMode="auto">
          <a:xfrm>
            <a:off x="1600200" y="3103306"/>
            <a:ext cx="2847975" cy="1328584"/>
          </a:xfrm>
          <a:prstGeom prst="foldedCorner">
            <a:avLst>
              <a:gd name="adj" fmla="val 12500"/>
            </a:avLst>
          </a:prstGeom>
          <a:solidFill>
            <a:schemeClr val="bg2">
              <a:alpha val="45882"/>
            </a:schemeClr>
          </a:solidFill>
          <a:ln w="9525">
            <a:solidFill>
              <a:schemeClr val="tx1"/>
            </a:solidFill>
            <a:round/>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smtClean="0"/>
              <a:t>Counseling:</a:t>
            </a:r>
            <a:endParaRPr lang="en-US" altLang="en-US" b="1" dirty="0"/>
          </a:p>
          <a:p>
            <a:pPr eaLnBrk="1" hangingPunct="1">
              <a:buFont typeface="Wingdings" panose="05000000000000000000" pitchFamily="2" charset="2"/>
              <a:buChar char="ü"/>
            </a:pPr>
            <a:r>
              <a:rPr lang="en-US" altLang="en-US" dirty="0" smtClean="0"/>
              <a:t>Protocol/Product </a:t>
            </a:r>
            <a:r>
              <a:rPr lang="en-US" altLang="en-US" i="1" dirty="0" smtClean="0"/>
              <a:t>(if not done prior to randomization)</a:t>
            </a:r>
          </a:p>
          <a:p>
            <a:pPr eaLnBrk="1" hangingPunct="1">
              <a:buFont typeface="Wingdings" panose="05000000000000000000" pitchFamily="2" charset="2"/>
              <a:buChar char="ü"/>
            </a:pPr>
            <a:endParaRPr lang="en-US" altLang="en-US" dirty="0"/>
          </a:p>
          <a:p>
            <a:pPr eaLnBrk="1" hangingPunct="1"/>
            <a:endParaRPr lang="en-US" altLang="en-US" b="1" dirty="0"/>
          </a:p>
        </p:txBody>
      </p:sp>
      <p:sp>
        <p:nvSpPr>
          <p:cNvPr id="22534" name="AutoShape 31"/>
          <p:cNvSpPr>
            <a:spLocks noChangeArrowheads="1"/>
          </p:cNvSpPr>
          <p:nvPr/>
        </p:nvSpPr>
        <p:spPr bwMode="auto">
          <a:xfrm>
            <a:off x="4626846" y="1917290"/>
            <a:ext cx="2843212" cy="990600"/>
          </a:xfrm>
          <a:prstGeom prst="foldedCorner">
            <a:avLst>
              <a:gd name="adj" fmla="val 12500"/>
            </a:avLst>
          </a:prstGeom>
          <a:solidFill>
            <a:schemeClr val="bg2">
              <a:alpha val="45882"/>
            </a:schemeClr>
          </a:solidFill>
          <a:ln w="9525">
            <a:solidFill>
              <a:schemeClr val="tx1"/>
            </a:solidFill>
            <a:round/>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Font typeface="Wingdings" panose="05000000000000000000" pitchFamily="2" charset="2"/>
              <a:buNone/>
            </a:pPr>
            <a:r>
              <a:rPr lang="en-US" altLang="en-US" b="1" dirty="0"/>
              <a:t>Clinical</a:t>
            </a:r>
            <a:r>
              <a:rPr lang="en-US" altLang="en-US" dirty="0"/>
              <a:t>:</a:t>
            </a:r>
          </a:p>
          <a:p>
            <a:pPr eaLnBrk="1" hangingPunct="1">
              <a:buFont typeface="Wingdings" panose="05000000000000000000" pitchFamily="2" charset="2"/>
              <a:buChar char="ü"/>
            </a:pPr>
            <a:r>
              <a:rPr lang="en-US" altLang="en-US" dirty="0" smtClean="0"/>
              <a:t>Exam to check placement of the IVR</a:t>
            </a:r>
            <a:endParaRPr lang="en-US" altLang="en-US" dirty="0" smtClean="0">
              <a:solidFill>
                <a:schemeClr val="bg1">
                  <a:lumMod val="50000"/>
                </a:schemeClr>
              </a:solidFill>
            </a:endParaRPr>
          </a:p>
          <a:p>
            <a:pPr eaLnBrk="1" hangingPunct="1">
              <a:buFont typeface="Wingdings" panose="05000000000000000000" pitchFamily="2" charset="2"/>
              <a:buChar char="ü"/>
            </a:pPr>
            <a:endParaRPr lang="en-US" altLang="en-US" dirty="0" smtClean="0"/>
          </a:p>
          <a:p>
            <a:pPr eaLnBrk="1" hangingPunct="1">
              <a:buFont typeface="Wingdings" panose="05000000000000000000" pitchFamily="2" charset="2"/>
              <a:buNone/>
            </a:pPr>
            <a:endParaRPr lang="en-US" altLang="en-US" dirty="0"/>
          </a:p>
        </p:txBody>
      </p:sp>
      <p:sp>
        <p:nvSpPr>
          <p:cNvPr id="8" name="AutoShape 29"/>
          <p:cNvSpPr>
            <a:spLocks noChangeArrowheads="1"/>
          </p:cNvSpPr>
          <p:nvPr/>
        </p:nvSpPr>
        <p:spPr bwMode="auto">
          <a:xfrm>
            <a:off x="4660107" y="3048000"/>
            <a:ext cx="2738437" cy="2895600"/>
          </a:xfrm>
          <a:prstGeom prst="foldedCorner">
            <a:avLst>
              <a:gd name="adj" fmla="val 7106"/>
            </a:avLst>
          </a:prstGeom>
          <a:solidFill>
            <a:schemeClr val="bg2">
              <a:alpha val="45882"/>
            </a:schemeClr>
          </a:solidFill>
          <a:ln w="9525">
            <a:solidFill>
              <a:schemeClr val="tx1"/>
            </a:solidFill>
            <a:round/>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Font typeface="Wingdings" panose="05000000000000000000" pitchFamily="2" charset="2"/>
              <a:buNone/>
            </a:pPr>
            <a:r>
              <a:rPr lang="en-US" altLang="en-US" b="1" dirty="0"/>
              <a:t>Laboratory:</a:t>
            </a:r>
          </a:p>
          <a:p>
            <a:pPr eaLnBrk="1" hangingPunct="1">
              <a:buFont typeface="Wingdings" panose="05000000000000000000" pitchFamily="2" charset="2"/>
              <a:buChar char="ü"/>
            </a:pPr>
            <a:r>
              <a:rPr lang="en-US" altLang="en-US" dirty="0" smtClean="0"/>
              <a:t>Vaginal PK (self-swab) at hour 0 </a:t>
            </a:r>
            <a:r>
              <a:rPr lang="en-US" altLang="en-US" i="1" dirty="0" smtClean="0"/>
              <a:t>(</a:t>
            </a:r>
            <a:r>
              <a:rPr lang="en-US" altLang="en-US" i="1" u="sng" dirty="0" smtClean="0"/>
              <a:t>before</a:t>
            </a:r>
            <a:r>
              <a:rPr lang="en-US" altLang="en-US" i="1" dirty="0" smtClean="0"/>
              <a:t> ring insertion)</a:t>
            </a:r>
          </a:p>
          <a:p>
            <a:pPr eaLnBrk="1" hangingPunct="1">
              <a:buFont typeface="Wingdings" panose="05000000000000000000" pitchFamily="2" charset="2"/>
              <a:buChar char="ü"/>
            </a:pPr>
            <a:r>
              <a:rPr lang="en-US" altLang="en-US" dirty="0" smtClean="0"/>
              <a:t>PK blood collection at hours 1,2,4,6 post-ring insertion</a:t>
            </a:r>
          </a:p>
          <a:p>
            <a:pPr eaLnBrk="1" hangingPunct="1">
              <a:buFont typeface="Wingdings" panose="05000000000000000000" pitchFamily="2" charset="2"/>
              <a:buChar char="ü"/>
            </a:pPr>
            <a:r>
              <a:rPr lang="en-US" altLang="en-US" dirty="0"/>
              <a:t>Vaginal PK </a:t>
            </a:r>
            <a:r>
              <a:rPr lang="en-US" altLang="en-US" dirty="0" smtClean="0"/>
              <a:t>(self swab) at hours 1,2,4,6 post-ring insertion</a:t>
            </a:r>
            <a:endParaRPr lang="en-US" altLang="en-US" dirty="0"/>
          </a:p>
          <a:p>
            <a:pPr eaLnBrk="1" hangingPunct="1"/>
            <a:endParaRPr lang="en-US" altLang="en-US" dirty="0"/>
          </a:p>
          <a:p>
            <a:pPr eaLnBrk="1" hangingPunct="1"/>
            <a:endParaRPr lang="en-US" altLang="en-US" sz="800" dirty="0"/>
          </a:p>
          <a:p>
            <a:pPr eaLnBrk="1" hangingPunct="1"/>
            <a:endParaRPr lang="en-US" altLang="en-US" u="sng" dirty="0"/>
          </a:p>
          <a:p>
            <a:pPr eaLnBrk="1" hangingPunct="1">
              <a:buFont typeface="Wingdings" panose="05000000000000000000" pitchFamily="2" charset="2"/>
              <a:buChar char="ü"/>
            </a:pPr>
            <a:endParaRPr lang="en-US" altLang="en-US" dirty="0"/>
          </a:p>
        </p:txBody>
      </p:sp>
      <p:sp>
        <p:nvSpPr>
          <p:cNvPr id="14" name="AutoShape 31"/>
          <p:cNvSpPr>
            <a:spLocks noChangeArrowheads="1"/>
          </p:cNvSpPr>
          <p:nvPr/>
        </p:nvSpPr>
        <p:spPr bwMode="auto">
          <a:xfrm>
            <a:off x="1600200" y="4553564"/>
            <a:ext cx="2843212" cy="1161436"/>
          </a:xfrm>
          <a:prstGeom prst="foldedCorner">
            <a:avLst>
              <a:gd name="adj" fmla="val 12500"/>
            </a:avLst>
          </a:prstGeom>
          <a:solidFill>
            <a:schemeClr val="bg2">
              <a:alpha val="45882"/>
            </a:schemeClr>
          </a:solidFill>
          <a:ln w="9525">
            <a:solidFill>
              <a:schemeClr val="tx1"/>
            </a:solidFill>
            <a:round/>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Font typeface="Wingdings" panose="05000000000000000000" pitchFamily="2" charset="2"/>
              <a:buNone/>
            </a:pPr>
            <a:r>
              <a:rPr lang="en-US" altLang="en-US" b="1" dirty="0" smtClean="0"/>
              <a:t>Study Product</a:t>
            </a:r>
            <a:r>
              <a:rPr lang="en-US" altLang="en-US" dirty="0" smtClean="0"/>
              <a:t>:</a:t>
            </a:r>
            <a:endParaRPr lang="en-US" altLang="en-US" dirty="0"/>
          </a:p>
          <a:p>
            <a:pPr eaLnBrk="1" hangingPunct="1">
              <a:buFont typeface="Wingdings" panose="05000000000000000000" pitchFamily="2" charset="2"/>
              <a:buChar char="ü"/>
            </a:pPr>
            <a:r>
              <a:rPr lang="en-US" altLang="en-US" dirty="0" smtClean="0"/>
              <a:t>IVR Use Instructions</a:t>
            </a:r>
          </a:p>
          <a:p>
            <a:pPr eaLnBrk="1" hangingPunct="1">
              <a:buFont typeface="Wingdings" panose="05000000000000000000" pitchFamily="2" charset="2"/>
              <a:buChar char="ü"/>
            </a:pPr>
            <a:r>
              <a:rPr lang="en-US" altLang="en-US" dirty="0" smtClean="0"/>
              <a:t>Receive/Insert IVR</a:t>
            </a:r>
          </a:p>
          <a:p>
            <a:pPr eaLnBrk="1" hangingPunct="1">
              <a:buFont typeface="Wingdings" panose="05000000000000000000" pitchFamily="2" charset="2"/>
              <a:buNone/>
            </a:pPr>
            <a:endParaRPr lang="en-US" altLang="en-US" dirty="0"/>
          </a:p>
        </p:txBody>
      </p:sp>
    </p:spTree>
    <p:extLst>
      <p:ext uri="{BB962C8B-B14F-4D97-AF65-F5344CB8AC3E}">
        <p14:creationId xmlns:p14="http://schemas.microsoft.com/office/powerpoint/2010/main" val="2314888800"/>
      </p:ext>
    </p:extLst>
  </p:cSld>
  <p:clrMapOvr>
    <a:masterClrMapping/>
  </p:clrMapOvr>
  <p:transition spd="slow"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342900" y="1848196"/>
            <a:ext cx="2400300" cy="4628804"/>
          </a:xfrm>
        </p:spPr>
        <p:txBody>
          <a:bodyPr>
            <a:normAutofit/>
          </a:bodyPr>
          <a:lstStyle/>
          <a:p>
            <a:r>
              <a:rPr lang="en-US" sz="1800" dirty="0" smtClean="0"/>
              <a:t>Actively </a:t>
            </a:r>
            <a:r>
              <a:rPr lang="en-US" sz="1800" dirty="0"/>
              <a:t>review these instructions with participants, and use visual aids and pelvic models (if available) to help explain ring insertion and removal. </a:t>
            </a:r>
            <a:endParaRPr lang="en-US" sz="1800" dirty="0" smtClean="0"/>
          </a:p>
          <a:p>
            <a:endParaRPr lang="en-US" sz="1800" dirty="0"/>
          </a:p>
          <a:p>
            <a:r>
              <a:rPr lang="en-US" sz="1800" dirty="0" smtClean="0"/>
              <a:t>A </a:t>
            </a:r>
            <a:r>
              <a:rPr lang="en-US" sz="1800" dirty="0"/>
              <a:t>copy of the illustrated instructions should be offered to each participant.  </a:t>
            </a:r>
          </a:p>
          <a:p>
            <a:endParaRPr lang="en-US" sz="1800" dirty="0"/>
          </a:p>
        </p:txBody>
      </p:sp>
      <p:sp>
        <p:nvSpPr>
          <p:cNvPr id="6" name="Title 5"/>
          <p:cNvSpPr>
            <a:spLocks noGrp="1"/>
          </p:cNvSpPr>
          <p:nvPr>
            <p:ph type="title"/>
          </p:nvPr>
        </p:nvSpPr>
        <p:spPr>
          <a:xfrm>
            <a:off x="342900" y="336384"/>
            <a:ext cx="2400300" cy="1340016"/>
          </a:xfrm>
        </p:spPr>
        <p:txBody>
          <a:bodyPr>
            <a:normAutofit fontScale="90000"/>
          </a:bodyPr>
          <a:lstStyle/>
          <a:p>
            <a:r>
              <a:rPr lang="en-US" b="1" dirty="0"/>
              <a:t>IVR Insertion Instructions</a:t>
            </a:r>
          </a:p>
        </p:txBody>
      </p:sp>
      <p:pic>
        <p:nvPicPr>
          <p:cNvPr id="2" name="Picture 1"/>
          <p:cNvPicPr>
            <a:picLocks noChangeAspect="1"/>
          </p:cNvPicPr>
          <p:nvPr/>
        </p:nvPicPr>
        <p:blipFill>
          <a:blip r:embed="rId4"/>
          <a:stretch>
            <a:fillRect/>
          </a:stretch>
        </p:blipFill>
        <p:spPr>
          <a:xfrm>
            <a:off x="3505200" y="0"/>
            <a:ext cx="5181600" cy="6883400"/>
          </a:xfrm>
          <a:prstGeom prst="rect">
            <a:avLst/>
          </a:prstGeom>
        </p:spPr>
      </p:pic>
    </p:spTree>
    <p:custDataLst>
      <p:tags r:id="rId1"/>
    </p:custDataLst>
    <p:extLst>
      <p:ext uri="{BB962C8B-B14F-4D97-AF65-F5344CB8AC3E}">
        <p14:creationId xmlns:p14="http://schemas.microsoft.com/office/powerpoint/2010/main" val="3598499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Ring Insertion</a:t>
            </a:r>
            <a:endParaRPr lang="en-US" dirty="0"/>
          </a:p>
        </p:txBody>
      </p:sp>
      <p:sp>
        <p:nvSpPr>
          <p:cNvPr id="3" name="Content Placeholder 2"/>
          <p:cNvSpPr>
            <a:spLocks noGrp="1"/>
          </p:cNvSpPr>
          <p:nvPr>
            <p:ph idx="1"/>
          </p:nvPr>
        </p:nvSpPr>
        <p:spPr/>
        <p:txBody>
          <a:bodyPr/>
          <a:lstStyle/>
          <a:p>
            <a:r>
              <a:rPr lang="en-US" sz="2400" dirty="0" smtClean="0"/>
              <a:t>REMINDER: collect ‘hour 0’ vaginal PK swab </a:t>
            </a:r>
            <a:r>
              <a:rPr lang="en-US" sz="2400" i="1" u="sng" dirty="0" smtClean="0"/>
              <a:t>prior</a:t>
            </a:r>
            <a:r>
              <a:rPr lang="en-US" sz="2400" dirty="0" smtClean="0"/>
              <a:t> to ring insertion</a:t>
            </a:r>
          </a:p>
          <a:p>
            <a:r>
              <a:rPr lang="en-US" sz="2400" dirty="0" smtClean="0"/>
              <a:t>Difficulties inserting </a:t>
            </a:r>
            <a:r>
              <a:rPr lang="en-US" sz="2400" dirty="0"/>
              <a:t>the </a:t>
            </a:r>
            <a:r>
              <a:rPr lang="en-US" sz="2400" dirty="0" smtClean="0"/>
              <a:t>IVR are </a:t>
            </a:r>
            <a:r>
              <a:rPr lang="en-US" sz="2400" dirty="0"/>
              <a:t>expected to be rare. </a:t>
            </a:r>
            <a:endParaRPr lang="en-US" sz="2400" dirty="0" smtClean="0"/>
          </a:p>
          <a:p>
            <a:r>
              <a:rPr lang="en-US" sz="2400" dirty="0" smtClean="0"/>
              <a:t>Perform </a:t>
            </a:r>
            <a:r>
              <a:rPr lang="en-US" sz="2400" dirty="0"/>
              <a:t>in a private space, with </a:t>
            </a:r>
            <a:r>
              <a:rPr lang="en-US" sz="2400" dirty="0" smtClean="0"/>
              <a:t>staff </a:t>
            </a:r>
            <a:r>
              <a:rPr lang="en-US" sz="2400" dirty="0"/>
              <a:t>standing by in case the participant requests guidance or technical assistance. </a:t>
            </a:r>
            <a:endParaRPr lang="en-US" sz="2400" dirty="0" smtClean="0"/>
          </a:p>
          <a:p>
            <a:r>
              <a:rPr lang="en-US" sz="2400" dirty="0" smtClean="0"/>
              <a:t>It </a:t>
            </a:r>
            <a:r>
              <a:rPr lang="en-US" sz="2400" dirty="0"/>
              <a:t>is recommended that staff also confirm that the participant is able to remove and reinsert the VR. </a:t>
            </a:r>
            <a:endParaRPr lang="en-US" sz="2400" dirty="0" smtClean="0"/>
          </a:p>
          <a:p>
            <a:pPr lvl="1"/>
            <a:r>
              <a:rPr lang="en-US" sz="2000" dirty="0" smtClean="0"/>
              <a:t>This </a:t>
            </a:r>
            <a:r>
              <a:rPr lang="en-US" sz="2000" dirty="0"/>
              <a:t>is to encourage comfort with removal procedures, and additional practice in case the VR is removed or accidentally falls out prior to her next clinic visit. </a:t>
            </a:r>
          </a:p>
          <a:p>
            <a:endParaRPr lang="en-US" dirty="0"/>
          </a:p>
        </p:txBody>
      </p:sp>
      <p:pic>
        <p:nvPicPr>
          <p:cNvPr id="4" name="Picture 4"/>
          <p:cNvPicPr>
            <a:picLocks noChangeAspect="1" noChangeArrowheads="1"/>
          </p:cNvPicPr>
          <p:nvPr/>
        </p:nvPicPr>
        <p:blipFill>
          <a:blip r:embed="rId3">
            <a:grayscl/>
            <a:extLst>
              <a:ext uri="{28A0092B-C50C-407E-A947-70E740481C1C}">
                <a14:useLocalDpi xmlns:a14="http://schemas.microsoft.com/office/drawing/2010/main" val="0"/>
              </a:ext>
            </a:extLst>
          </a:blip>
          <a:srcRect l="4445" t="7527" r="23889" b="8582"/>
          <a:stretch>
            <a:fillRect/>
          </a:stretch>
        </p:blipFill>
        <p:spPr bwMode="auto">
          <a:xfrm>
            <a:off x="6629400" y="5194716"/>
            <a:ext cx="1981200" cy="1373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36878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Ring Removal Instructions</a:t>
            </a:r>
            <a:endParaRPr lang="en-US" dirty="0"/>
          </a:p>
        </p:txBody>
      </p:sp>
      <p:sp>
        <p:nvSpPr>
          <p:cNvPr id="3" name="Content Placeholder 2"/>
          <p:cNvSpPr>
            <a:spLocks noGrp="1"/>
          </p:cNvSpPr>
          <p:nvPr>
            <p:ph idx="1"/>
          </p:nvPr>
        </p:nvSpPr>
        <p:spPr/>
        <p:txBody>
          <a:bodyPr/>
          <a:lstStyle/>
          <a:p>
            <a:pPr marL="514350" lvl="0" indent="-514350">
              <a:buFont typeface="+mj-lt"/>
              <a:buAutoNum type="arabicPeriod"/>
            </a:pPr>
            <a:r>
              <a:rPr lang="en-US" sz="1800" dirty="0"/>
              <a:t>Before removing the ring, wash and dry your hands. </a:t>
            </a:r>
          </a:p>
          <a:p>
            <a:pPr marL="514350" lvl="0" indent="-514350">
              <a:buFont typeface="+mj-lt"/>
              <a:buAutoNum type="arabicPeriod"/>
            </a:pPr>
            <a:r>
              <a:rPr lang="en-US" sz="1800" dirty="0"/>
              <a:t>Choose a comfortable position (can reference ring insertion instructions for illustrations of different positions). </a:t>
            </a:r>
          </a:p>
          <a:p>
            <a:pPr marL="514350" lvl="0" indent="-514350">
              <a:buFont typeface="+mj-lt"/>
              <a:buAutoNum type="arabicPeriod"/>
            </a:pPr>
            <a:r>
              <a:rPr lang="en-US" sz="1800" dirty="0"/>
              <a:t>Put a finger into your vagina and hook it through the ring. </a:t>
            </a:r>
          </a:p>
          <a:p>
            <a:pPr marL="514350" lvl="0" indent="-514350">
              <a:buFont typeface="+mj-lt"/>
              <a:buAutoNum type="arabicPeriod"/>
            </a:pPr>
            <a:r>
              <a:rPr lang="en-US" sz="1800" dirty="0"/>
              <a:t>Gently pull down and forward to remove the ring. </a:t>
            </a:r>
          </a:p>
          <a:p>
            <a:pPr marL="514350" lvl="0" indent="-514350">
              <a:buFont typeface="+mj-lt"/>
              <a:buAutoNum type="arabicPeriod"/>
            </a:pPr>
            <a:r>
              <a:rPr lang="en-US" sz="1800" dirty="0"/>
              <a:t>If you will be reinserting the ring, follow the ring insertion instructions, and wash your hands when you are done. If you will not be reinserting the ring, continue to steps 6-9 and contact the study clinic. </a:t>
            </a:r>
          </a:p>
          <a:p>
            <a:pPr marL="514350" lvl="0" indent="-514350">
              <a:buFont typeface="+mj-lt"/>
              <a:buAutoNum type="arabicPeriod"/>
            </a:pPr>
            <a:r>
              <a:rPr lang="en-US" sz="1800" dirty="0"/>
              <a:t>Place the used ring in the bag provided by clinic staff or other suitable container if the bag is not available. </a:t>
            </a:r>
          </a:p>
          <a:p>
            <a:pPr marL="514350" lvl="0" indent="-514350">
              <a:buFont typeface="+mj-lt"/>
              <a:buAutoNum type="arabicPeriod"/>
            </a:pPr>
            <a:r>
              <a:rPr lang="en-US" sz="1800" dirty="0"/>
              <a:t>Wash your hands.</a:t>
            </a:r>
          </a:p>
          <a:p>
            <a:pPr marL="514350" lvl="0" indent="-514350">
              <a:buFont typeface="+mj-lt"/>
              <a:buAutoNum type="arabicPeriod"/>
            </a:pPr>
            <a:r>
              <a:rPr lang="en-US" sz="1800" dirty="0"/>
              <a:t>Place used ring and container in a safe and private area out of reach of children or other occupants of the home. </a:t>
            </a:r>
          </a:p>
          <a:p>
            <a:pPr marL="514350" lvl="0" indent="-514350">
              <a:buFont typeface="+mj-lt"/>
              <a:buAutoNum type="arabicPeriod"/>
            </a:pPr>
            <a:r>
              <a:rPr lang="en-US" sz="1800" dirty="0"/>
              <a:t>Bring any used ring (in its container) with you to the clinic during your next study visit</a:t>
            </a:r>
            <a:r>
              <a:rPr lang="en-US" sz="1800" dirty="0" smtClean="0"/>
              <a:t>.</a:t>
            </a:r>
            <a:endParaRPr lang="en-US" sz="1800" dirty="0"/>
          </a:p>
        </p:txBody>
      </p:sp>
    </p:spTree>
    <p:extLst>
      <p:ext uri="{BB962C8B-B14F-4D97-AF65-F5344CB8AC3E}">
        <p14:creationId xmlns:p14="http://schemas.microsoft.com/office/powerpoint/2010/main" val="31776012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 to Check Ring Placement</a:t>
            </a:r>
            <a:endParaRPr lang="en-US" dirty="0"/>
          </a:p>
        </p:txBody>
      </p:sp>
      <p:sp>
        <p:nvSpPr>
          <p:cNvPr id="3" name="Content Placeholder 2"/>
          <p:cNvSpPr>
            <a:spLocks noGrp="1"/>
          </p:cNvSpPr>
          <p:nvPr>
            <p:ph idx="1"/>
          </p:nvPr>
        </p:nvSpPr>
        <p:spPr/>
        <p:txBody>
          <a:bodyPr/>
          <a:lstStyle/>
          <a:p>
            <a:pPr marL="514350" lvl="0" indent="-514350">
              <a:buFont typeface="+mj-lt"/>
              <a:buAutoNum type="arabicPeriod"/>
            </a:pPr>
            <a:r>
              <a:rPr lang="en-US" sz="2000" dirty="0"/>
              <a:t>After ring placement, the participant should walk around prior to verification of correct ring placement.</a:t>
            </a:r>
          </a:p>
          <a:p>
            <a:pPr marL="514350" lvl="0" indent="-514350">
              <a:buFont typeface="+mj-lt"/>
              <a:buAutoNum type="arabicPeriod"/>
            </a:pPr>
            <a:r>
              <a:rPr lang="en-US" sz="2000" dirty="0"/>
              <a:t>The participant should then lie comfortably on the examination couch in supine position (on her back).</a:t>
            </a:r>
          </a:p>
          <a:p>
            <a:pPr marL="514350" lvl="0" indent="-514350">
              <a:buFont typeface="+mj-lt"/>
              <a:buAutoNum type="arabicPeriod"/>
            </a:pPr>
            <a:r>
              <a:rPr lang="en-US" sz="2000" dirty="0"/>
              <a:t>Upon genital inspection, the ring must not be visible on the external genitalia. If the ring is visible, the placement is not correct. </a:t>
            </a:r>
          </a:p>
          <a:p>
            <a:pPr marL="514350" lvl="0" indent="-514350">
              <a:buFont typeface="+mj-lt"/>
              <a:buAutoNum type="arabicPeriod"/>
            </a:pPr>
            <a:r>
              <a:rPr lang="en-US" sz="2000" dirty="0"/>
              <a:t>The ring should not press on the urethra. </a:t>
            </a:r>
          </a:p>
          <a:p>
            <a:pPr marL="514350" lvl="0" indent="-514350">
              <a:buFont typeface="+mj-lt"/>
              <a:buAutoNum type="arabicPeriod"/>
            </a:pPr>
            <a:r>
              <a:rPr lang="en-US" sz="2000" dirty="0"/>
              <a:t>On digital examination, the ring must be placed at least 2cm above the </a:t>
            </a:r>
            <a:r>
              <a:rPr lang="en-US" sz="2000" dirty="0" err="1"/>
              <a:t>introitus</a:t>
            </a:r>
            <a:r>
              <a:rPr lang="en-US" sz="2000" dirty="0"/>
              <a:t> beyond the </a:t>
            </a:r>
            <a:r>
              <a:rPr lang="en-US" sz="2000" dirty="0" err="1"/>
              <a:t>Levator</a:t>
            </a:r>
            <a:r>
              <a:rPr lang="en-US" sz="2000" dirty="0"/>
              <a:t> </a:t>
            </a:r>
            <a:r>
              <a:rPr lang="en-US" sz="2000" dirty="0" err="1"/>
              <a:t>Ani</a:t>
            </a:r>
            <a:r>
              <a:rPr lang="en-US" sz="2000" dirty="0"/>
              <a:t> muscle. </a:t>
            </a:r>
          </a:p>
          <a:p>
            <a:pPr marL="514350" lvl="0" indent="-514350">
              <a:buFont typeface="+mj-lt"/>
              <a:buAutoNum type="arabicPeriod"/>
            </a:pPr>
            <a:r>
              <a:rPr lang="en-US" sz="2000" dirty="0"/>
              <a:t>If, on inspection, the ring is found to be inserted incorrectly, the ring should be removed and reinserted correctly by the participant or the study clinician.</a:t>
            </a:r>
          </a:p>
          <a:p>
            <a:pPr marL="0" indent="0">
              <a:buNone/>
            </a:pPr>
            <a:endParaRPr lang="en-US" dirty="0"/>
          </a:p>
        </p:txBody>
      </p:sp>
    </p:spTree>
    <p:extLst>
      <p:ext uri="{BB962C8B-B14F-4D97-AF65-F5344CB8AC3E}">
        <p14:creationId xmlns:p14="http://schemas.microsoft.com/office/powerpoint/2010/main" val="6677381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Product/Protocol Adherence Counseling</a:t>
            </a:r>
            <a:endParaRPr lang="en-US" dirty="0"/>
          </a:p>
        </p:txBody>
      </p:sp>
      <p:sp>
        <p:nvSpPr>
          <p:cNvPr id="3" name="Content Placeholder 2"/>
          <p:cNvSpPr>
            <a:spLocks noGrp="1"/>
          </p:cNvSpPr>
          <p:nvPr>
            <p:ph idx="1"/>
          </p:nvPr>
        </p:nvSpPr>
        <p:spPr>
          <a:xfrm>
            <a:off x="457200" y="1691768"/>
            <a:ext cx="8229600" cy="4785232"/>
          </a:xfrm>
        </p:spPr>
        <p:txBody>
          <a:bodyPr/>
          <a:lstStyle/>
          <a:p>
            <a:r>
              <a:rPr lang="en-US" sz="2800" dirty="0" smtClean="0"/>
              <a:t>Important </a:t>
            </a:r>
            <a:r>
              <a:rPr lang="en-US" sz="2800" dirty="0"/>
              <a:t>that </a:t>
            </a:r>
            <a:r>
              <a:rPr lang="en-US" sz="2800" dirty="0" smtClean="0"/>
              <a:t>adherence be </a:t>
            </a:r>
            <a:r>
              <a:rPr lang="en-US" sz="2800" dirty="0"/>
              <a:t>addressed using a neutral approach, so as </a:t>
            </a:r>
            <a:r>
              <a:rPr lang="en-US" sz="2800" dirty="0" smtClean="0"/>
              <a:t>to </a:t>
            </a:r>
            <a:r>
              <a:rPr lang="en-US" sz="2800" dirty="0"/>
              <a:t>leave the participant feeling comfortable/free with discussing instances of non-adherence. </a:t>
            </a:r>
            <a:endParaRPr lang="en-US" sz="2800" dirty="0" smtClean="0"/>
          </a:p>
          <a:p>
            <a:r>
              <a:rPr lang="en-US" sz="2800" dirty="0" smtClean="0"/>
              <a:t>Participants </a:t>
            </a:r>
            <a:r>
              <a:rPr lang="en-US" sz="2800" dirty="0"/>
              <a:t>should be encouraged to ask questions and raise issues or problems at any time. </a:t>
            </a:r>
            <a:endParaRPr lang="en-US" sz="2800" dirty="0" smtClean="0"/>
          </a:p>
          <a:p>
            <a:r>
              <a:rPr lang="en-US" sz="2800" dirty="0" smtClean="0"/>
              <a:t>Participants </a:t>
            </a:r>
            <a:r>
              <a:rPr lang="en-US" sz="2800" dirty="0"/>
              <a:t>should </a:t>
            </a:r>
            <a:r>
              <a:rPr lang="en-US" sz="2800" dirty="0" smtClean="0"/>
              <a:t>be </a:t>
            </a:r>
            <a:r>
              <a:rPr lang="en-US" sz="2800" dirty="0"/>
              <a:t>encouraged to pay attention to their </a:t>
            </a:r>
            <a:r>
              <a:rPr lang="en-US" sz="2800" dirty="0" smtClean="0"/>
              <a:t>ring use experiences during the study, </a:t>
            </a:r>
            <a:r>
              <a:rPr lang="en-US" sz="2800" dirty="0"/>
              <a:t>and to share these experiences with staff.  </a:t>
            </a:r>
          </a:p>
          <a:p>
            <a:pPr marL="0" indent="0">
              <a:buNone/>
            </a:pPr>
            <a:endParaRPr lang="en-US" dirty="0"/>
          </a:p>
        </p:txBody>
      </p:sp>
    </p:spTree>
    <p:extLst>
      <p:ext uri="{BB962C8B-B14F-4D97-AF65-F5344CB8AC3E}">
        <p14:creationId xmlns:p14="http://schemas.microsoft.com/office/powerpoint/2010/main" val="20326895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2"/>
          </p:nvPr>
        </p:nvSpPr>
        <p:spPr>
          <a:xfrm>
            <a:off x="369939" y="2057400"/>
            <a:ext cx="2400300" cy="4672930"/>
          </a:xfrm>
        </p:spPr>
        <p:txBody>
          <a:bodyPr>
            <a:normAutofit fontScale="77500" lnSpcReduction="20000"/>
          </a:bodyPr>
          <a:lstStyle/>
          <a:p>
            <a:r>
              <a:rPr lang="en-US" sz="2400" dirty="0" smtClean="0"/>
              <a:t>Overview of the minimum </a:t>
            </a:r>
            <a:r>
              <a:rPr lang="en-US" sz="2400" dirty="0"/>
              <a:t>requirements for </a:t>
            </a:r>
            <a:r>
              <a:rPr lang="en-US" sz="2400" dirty="0" smtClean="0"/>
              <a:t>protocol adherence counseling sessions </a:t>
            </a:r>
          </a:p>
          <a:p>
            <a:endParaRPr lang="en-US" sz="2400" dirty="0"/>
          </a:p>
          <a:p>
            <a:r>
              <a:rPr lang="en-US" sz="2400" dirty="0" smtClean="0"/>
              <a:t>Review of how to use the ring, what do if the ring comes out, and the prohibited medications, products and practices during study participation.</a:t>
            </a:r>
          </a:p>
          <a:p>
            <a:endParaRPr lang="en-US" sz="2400" dirty="0"/>
          </a:p>
          <a:p>
            <a:r>
              <a:rPr lang="en-US" sz="2400" dirty="0" smtClean="0"/>
              <a:t>Mark each item reviewed with participant</a:t>
            </a:r>
            <a:endParaRPr lang="en-US" sz="2400" dirty="0"/>
          </a:p>
          <a:p>
            <a:endParaRPr lang="en-US" sz="2000" dirty="0" smtClean="0"/>
          </a:p>
          <a:p>
            <a:endParaRPr lang="en-US" sz="2000" dirty="0"/>
          </a:p>
          <a:p>
            <a:endParaRPr lang="en-US" sz="2000" dirty="0" smtClean="0"/>
          </a:p>
        </p:txBody>
      </p:sp>
      <p:sp>
        <p:nvSpPr>
          <p:cNvPr id="10" name="Title 9"/>
          <p:cNvSpPr>
            <a:spLocks noGrp="1"/>
          </p:cNvSpPr>
          <p:nvPr>
            <p:ph type="title"/>
          </p:nvPr>
        </p:nvSpPr>
        <p:spPr>
          <a:xfrm>
            <a:off x="141339" y="228600"/>
            <a:ext cx="2857500" cy="1615441"/>
          </a:xfrm>
        </p:spPr>
        <p:txBody>
          <a:bodyPr>
            <a:noAutofit/>
          </a:bodyPr>
          <a:lstStyle/>
          <a:p>
            <a:pPr algn="ctr"/>
            <a:r>
              <a:rPr lang="en-US" sz="2400" dirty="0"/>
              <a:t>Protocol and Product Adherence Counseling </a:t>
            </a:r>
            <a:r>
              <a:rPr lang="en-US" sz="2400" dirty="0" smtClean="0"/>
              <a:t>Worksheet (1)</a:t>
            </a:r>
            <a:endParaRPr lang="en-US" sz="2400" dirty="0"/>
          </a:p>
        </p:txBody>
      </p:sp>
      <p:pic>
        <p:nvPicPr>
          <p:cNvPr id="2" name="Picture 1"/>
          <p:cNvPicPr>
            <a:picLocks noChangeAspect="1"/>
          </p:cNvPicPr>
          <p:nvPr/>
        </p:nvPicPr>
        <p:blipFill>
          <a:blip r:embed="rId4"/>
          <a:stretch>
            <a:fillRect/>
          </a:stretch>
        </p:blipFill>
        <p:spPr>
          <a:xfrm>
            <a:off x="3581400" y="304800"/>
            <a:ext cx="4831835" cy="6229350"/>
          </a:xfrm>
          <a:prstGeom prst="rect">
            <a:avLst/>
          </a:prstGeom>
        </p:spPr>
      </p:pic>
    </p:spTree>
    <p:custDataLst>
      <p:tags r:id="rId1"/>
    </p:custDataLst>
    <p:extLst>
      <p:ext uri="{BB962C8B-B14F-4D97-AF65-F5344CB8AC3E}">
        <p14:creationId xmlns:p14="http://schemas.microsoft.com/office/powerpoint/2010/main" val="42430484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itle 1"/>
          <p:cNvSpPr>
            <a:spLocks noGrp="1"/>
          </p:cNvSpPr>
          <p:nvPr>
            <p:ph type="title"/>
          </p:nvPr>
        </p:nvSpPr>
        <p:spPr/>
        <p:txBody>
          <a:bodyPr/>
          <a:lstStyle/>
          <a:p>
            <a:r>
              <a:rPr lang="en-US" sz="3600" b="1" dirty="0" smtClean="0"/>
              <a:t>References</a:t>
            </a:r>
          </a:p>
        </p:txBody>
      </p:sp>
      <p:sp>
        <p:nvSpPr>
          <p:cNvPr id="3" name="Content Placeholder 2"/>
          <p:cNvSpPr>
            <a:spLocks noGrp="1"/>
          </p:cNvSpPr>
          <p:nvPr>
            <p:ph idx="1"/>
          </p:nvPr>
        </p:nvSpPr>
        <p:spPr/>
        <p:txBody>
          <a:bodyPr/>
          <a:lstStyle/>
          <a:p>
            <a:pPr>
              <a:defRPr/>
            </a:pPr>
            <a:endParaRPr lang="en-ZA" sz="2400" dirty="0"/>
          </a:p>
          <a:p>
            <a:pPr>
              <a:defRPr/>
            </a:pPr>
            <a:endParaRPr lang="en-ZA" sz="2400" dirty="0" smtClean="0"/>
          </a:p>
          <a:p>
            <a:pPr lvl="1">
              <a:defRPr/>
            </a:pPr>
            <a:endParaRPr lang="en-ZA" dirty="0" smtClean="0"/>
          </a:p>
          <a:p>
            <a:pPr marL="0" indent="0">
              <a:buFont typeface="Wingdings" pitchFamily="2" charset="2"/>
              <a:buNone/>
              <a:defRPr/>
            </a:pPr>
            <a:endParaRPr lang="en-ZA" dirty="0"/>
          </a:p>
          <a:p>
            <a:pPr>
              <a:defRPr/>
            </a:pPr>
            <a:endParaRPr lang="en-ZA" dirty="0"/>
          </a:p>
        </p:txBody>
      </p:sp>
      <p:sp>
        <p:nvSpPr>
          <p:cNvPr id="20485" name="Content Placeholder 2"/>
          <p:cNvSpPr txBox="1">
            <a:spLocks/>
          </p:cNvSpPr>
          <p:nvPr/>
        </p:nvSpPr>
        <p:spPr bwMode="auto">
          <a:xfrm>
            <a:off x="433388" y="1828800"/>
            <a:ext cx="822960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9900" indent="-469900" eaLnBrk="0" hangingPunct="0">
              <a:defRPr>
                <a:solidFill>
                  <a:schemeClr val="tx1"/>
                </a:solidFill>
                <a:latin typeface="Arial" charset="0"/>
              </a:defRPr>
            </a:lvl1pPr>
            <a:lvl2pPr marL="469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buClr>
                <a:schemeClr val="bg2"/>
              </a:buClr>
              <a:buSzPct val="70000"/>
              <a:buFont typeface="Wingdings" pitchFamily="2" charset="2"/>
              <a:buChar char="o"/>
              <a:defRPr/>
            </a:pPr>
            <a:r>
              <a:rPr lang="en-US" sz="2800" dirty="0" smtClean="0"/>
              <a:t>Protocol Section 7.3 (Enrollment)</a:t>
            </a:r>
          </a:p>
          <a:p>
            <a:pPr>
              <a:spcBef>
                <a:spcPct val="20000"/>
              </a:spcBef>
              <a:buClr>
                <a:schemeClr val="bg2"/>
              </a:buClr>
              <a:buSzPct val="70000"/>
              <a:buFont typeface="Wingdings" pitchFamily="2" charset="2"/>
              <a:buChar char="o"/>
              <a:defRPr/>
            </a:pPr>
            <a:r>
              <a:rPr lang="en-US" sz="2800" dirty="0"/>
              <a:t>SSP </a:t>
            </a:r>
            <a:r>
              <a:rPr lang="en-US" sz="2800" dirty="0" smtClean="0"/>
              <a:t>Section </a:t>
            </a:r>
            <a:r>
              <a:rPr lang="en-US" sz="2800" dirty="0"/>
              <a:t>4: Study </a:t>
            </a:r>
            <a:r>
              <a:rPr lang="en-US" sz="2800" dirty="0" smtClean="0"/>
              <a:t>Procedures</a:t>
            </a:r>
          </a:p>
          <a:p>
            <a:pPr>
              <a:spcBef>
                <a:spcPct val="20000"/>
              </a:spcBef>
              <a:buClr>
                <a:schemeClr val="bg2"/>
              </a:buClr>
              <a:buSzPct val="70000"/>
              <a:buFont typeface="Wingdings" pitchFamily="2" charset="2"/>
              <a:buChar char="o"/>
              <a:defRPr/>
            </a:pPr>
            <a:r>
              <a:rPr lang="en-US" sz="2800" dirty="0" smtClean="0"/>
              <a:t>SSP Section 6: Web Randomization</a:t>
            </a:r>
          </a:p>
          <a:p>
            <a:pPr>
              <a:spcBef>
                <a:spcPct val="20000"/>
              </a:spcBef>
              <a:buClr>
                <a:schemeClr val="bg2"/>
              </a:buClr>
              <a:buSzPct val="70000"/>
              <a:buFont typeface="Wingdings" pitchFamily="2" charset="2"/>
              <a:buChar char="o"/>
              <a:defRPr/>
            </a:pPr>
            <a:r>
              <a:rPr lang="en-US" sz="2800" dirty="0" smtClean="0"/>
              <a:t>SSP Section </a:t>
            </a:r>
            <a:r>
              <a:rPr lang="en-US" sz="2800" dirty="0"/>
              <a:t>7: Study Product Considerations for Non-Pharmacy </a:t>
            </a:r>
            <a:r>
              <a:rPr lang="en-US" sz="2800" dirty="0" smtClean="0"/>
              <a:t>Staff</a:t>
            </a:r>
          </a:p>
          <a:p>
            <a:pPr>
              <a:spcBef>
                <a:spcPct val="20000"/>
              </a:spcBef>
              <a:buClr>
                <a:schemeClr val="bg2"/>
              </a:buClr>
              <a:buSzPct val="70000"/>
              <a:buFont typeface="Wingdings" pitchFamily="2" charset="2"/>
              <a:buChar char="o"/>
              <a:defRPr/>
            </a:pPr>
            <a:r>
              <a:rPr lang="en-US" sz="2800" dirty="0" smtClean="0"/>
              <a:t>Section </a:t>
            </a:r>
            <a:r>
              <a:rPr lang="en-US" sz="2800" dirty="0"/>
              <a:t>9: Laboratory </a:t>
            </a:r>
            <a:r>
              <a:rPr lang="en-US" sz="2800" dirty="0" smtClean="0"/>
              <a:t>Considerations</a:t>
            </a:r>
          </a:p>
          <a:p>
            <a:pPr>
              <a:spcBef>
                <a:spcPct val="20000"/>
              </a:spcBef>
              <a:buClr>
                <a:schemeClr val="bg2"/>
              </a:buClr>
              <a:buSzPct val="70000"/>
              <a:buFont typeface="Wingdings" pitchFamily="2" charset="2"/>
              <a:buChar char="o"/>
              <a:defRPr/>
            </a:pPr>
            <a:r>
              <a:rPr lang="en-US" sz="2800" dirty="0" smtClean="0"/>
              <a:t>Section 10: </a:t>
            </a:r>
            <a:r>
              <a:rPr lang="en-US" sz="2800" dirty="0"/>
              <a:t>Counseling </a:t>
            </a:r>
            <a:r>
              <a:rPr lang="en-US" sz="2800" dirty="0" smtClean="0"/>
              <a:t>Considerations</a:t>
            </a:r>
          </a:p>
          <a:p>
            <a:pPr>
              <a:spcBef>
                <a:spcPct val="20000"/>
              </a:spcBef>
              <a:buClr>
                <a:schemeClr val="bg2"/>
              </a:buClr>
              <a:buSzPct val="70000"/>
              <a:buFont typeface="Wingdings" pitchFamily="2" charset="2"/>
              <a:buChar char="o"/>
              <a:defRPr/>
            </a:pPr>
            <a:r>
              <a:rPr lang="en-US" sz="2800" dirty="0" smtClean="0"/>
              <a:t>Section 11: Behavioral Measures</a:t>
            </a:r>
          </a:p>
          <a:p>
            <a:pPr>
              <a:spcBef>
                <a:spcPct val="20000"/>
              </a:spcBef>
              <a:buClr>
                <a:schemeClr val="bg2"/>
              </a:buClr>
              <a:buSzPct val="70000"/>
              <a:buFont typeface="Wingdings" pitchFamily="2" charset="2"/>
              <a:buChar char="o"/>
              <a:defRPr/>
            </a:pPr>
            <a:r>
              <a:rPr lang="en-US" sz="2800" dirty="0" smtClean="0"/>
              <a:t>Section </a:t>
            </a:r>
            <a:r>
              <a:rPr lang="en-US" sz="2800" dirty="0"/>
              <a:t>12: Data Collection </a:t>
            </a:r>
            <a:endParaRPr lang="en-US" sz="2800" dirty="0" smtClean="0"/>
          </a:p>
          <a:p>
            <a:pPr lvl="1">
              <a:spcBef>
                <a:spcPct val="20000"/>
              </a:spcBef>
              <a:buClr>
                <a:schemeClr val="bg2"/>
              </a:buClr>
              <a:buSzPct val="70000"/>
              <a:defRPr/>
            </a:pPr>
            <a:endParaRPr lang="en-US" sz="3200" dirty="0" smtClean="0"/>
          </a:p>
          <a:p>
            <a:pPr lvl="1">
              <a:spcBef>
                <a:spcPct val="20000"/>
              </a:spcBef>
              <a:buClr>
                <a:schemeClr val="accent2"/>
              </a:buClr>
              <a:buSzPct val="75000"/>
              <a:buFont typeface="Wingdings" pitchFamily="2" charset="2"/>
              <a:buNone/>
              <a:defRPr/>
            </a:pPr>
            <a:endParaRPr lang="en-US" sz="2800" dirty="0" smtClean="0"/>
          </a:p>
        </p:txBody>
      </p:sp>
    </p:spTree>
    <p:extLst>
      <p:ext uri="{BB962C8B-B14F-4D97-AF65-F5344CB8AC3E}">
        <p14:creationId xmlns:p14="http://schemas.microsoft.com/office/powerpoint/2010/main" val="15684212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41339" y="228600"/>
            <a:ext cx="2857500" cy="1615441"/>
          </a:xfrm>
        </p:spPr>
        <p:txBody>
          <a:bodyPr>
            <a:noAutofit/>
          </a:bodyPr>
          <a:lstStyle/>
          <a:p>
            <a:pPr algn="ctr"/>
            <a:r>
              <a:rPr lang="en-US" sz="2400" dirty="0"/>
              <a:t>Protocol and Product Adherence Counseling </a:t>
            </a:r>
            <a:r>
              <a:rPr lang="en-US" sz="2400" dirty="0" smtClean="0"/>
              <a:t>Worksheet (2)</a:t>
            </a:r>
            <a:endParaRPr lang="en-US" sz="2400" dirty="0"/>
          </a:p>
        </p:txBody>
      </p:sp>
      <p:pic>
        <p:nvPicPr>
          <p:cNvPr id="3" name="Picture 2"/>
          <p:cNvPicPr>
            <a:picLocks noChangeAspect="1"/>
          </p:cNvPicPr>
          <p:nvPr/>
        </p:nvPicPr>
        <p:blipFill>
          <a:blip r:embed="rId4"/>
          <a:stretch>
            <a:fillRect/>
          </a:stretch>
        </p:blipFill>
        <p:spPr>
          <a:xfrm>
            <a:off x="3276600" y="381000"/>
            <a:ext cx="5516585" cy="5642919"/>
          </a:xfrm>
          <a:prstGeom prst="rect">
            <a:avLst/>
          </a:prstGeom>
        </p:spPr>
      </p:pic>
      <p:sp>
        <p:nvSpPr>
          <p:cNvPr id="4" name="Oval 3"/>
          <p:cNvSpPr/>
          <p:nvPr/>
        </p:nvSpPr>
        <p:spPr>
          <a:xfrm>
            <a:off x="3001985" y="3669964"/>
            <a:ext cx="5791200" cy="219743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8"/>
          <p:cNvSpPr txBox="1">
            <a:spLocks/>
          </p:cNvSpPr>
          <p:nvPr/>
        </p:nvSpPr>
        <p:spPr bwMode="auto">
          <a:xfrm>
            <a:off x="141338" y="1981200"/>
            <a:ext cx="2982861" cy="4672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lvl1pPr marL="0" indent="0" algn="l" rtl="0" fontAlgn="base">
              <a:spcBef>
                <a:spcPct val="20000"/>
              </a:spcBef>
              <a:spcAft>
                <a:spcPct val="0"/>
              </a:spcAft>
              <a:buFont typeface="Arial" charset="0"/>
              <a:buNone/>
              <a:defRPr sz="1500" kern="1200">
                <a:solidFill>
                  <a:srgbClr val="FFFFFF"/>
                </a:solidFill>
                <a:latin typeface="+mn-lt"/>
                <a:ea typeface="+mn-ea"/>
                <a:cs typeface="+mn-cs"/>
              </a:defRPr>
            </a:lvl1pPr>
            <a:lvl2pPr marL="457200" indent="0" algn="l" rtl="0" fontAlgn="base">
              <a:spcBef>
                <a:spcPct val="20000"/>
              </a:spcBef>
              <a:spcAft>
                <a:spcPct val="0"/>
              </a:spcAft>
              <a:buFont typeface="Arial" charset="0"/>
              <a:buNone/>
              <a:defRPr sz="1200" kern="1200">
                <a:solidFill>
                  <a:schemeClr val="tx1"/>
                </a:solidFill>
                <a:latin typeface="+mn-lt"/>
                <a:ea typeface="+mn-ea"/>
                <a:cs typeface="+mn-cs"/>
              </a:defRPr>
            </a:lvl2pPr>
            <a:lvl3pPr marL="914400" indent="0" algn="l" rtl="0" fontAlgn="base">
              <a:spcBef>
                <a:spcPct val="20000"/>
              </a:spcBef>
              <a:spcAft>
                <a:spcPct val="0"/>
              </a:spcAft>
              <a:buFont typeface="Arial" charset="0"/>
              <a:buNone/>
              <a:defRPr sz="1000" kern="1200">
                <a:solidFill>
                  <a:schemeClr val="tx1"/>
                </a:solidFill>
                <a:latin typeface="+mn-lt"/>
                <a:ea typeface="+mn-ea"/>
                <a:cs typeface="+mn-cs"/>
              </a:defRPr>
            </a:lvl3pPr>
            <a:lvl4pPr marL="1371600" indent="0" algn="l" rtl="0" fontAlgn="base">
              <a:spcBef>
                <a:spcPct val="20000"/>
              </a:spcBef>
              <a:spcAft>
                <a:spcPct val="0"/>
              </a:spcAft>
              <a:buFont typeface="Arial" charset="0"/>
              <a:buNone/>
              <a:defRPr sz="900" kern="1200">
                <a:solidFill>
                  <a:schemeClr val="tx1"/>
                </a:solidFill>
                <a:latin typeface="+mn-lt"/>
                <a:ea typeface="+mn-ea"/>
                <a:cs typeface="+mn-cs"/>
              </a:defRPr>
            </a:lvl4pPr>
            <a:lvl5pPr marL="1828800" indent="0" algn="l" rtl="0" fontAlgn="base">
              <a:spcBef>
                <a:spcPct val="20000"/>
              </a:spcBef>
              <a:spcAft>
                <a:spcPct val="0"/>
              </a:spcAft>
              <a:buFont typeface="Arial"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sz="2200" u="sng" dirty="0" smtClean="0"/>
              <a:t>Counseling Notes: </a:t>
            </a:r>
          </a:p>
          <a:p>
            <a:pPr marL="342900" indent="-342900">
              <a:buFont typeface="Arial" panose="020B0604020202020204" pitchFamily="34" charset="0"/>
              <a:buChar char="•"/>
            </a:pPr>
            <a:r>
              <a:rPr lang="en-US" sz="2200" dirty="0" smtClean="0"/>
              <a:t>Does </a:t>
            </a:r>
            <a:r>
              <a:rPr lang="en-US" sz="2200" dirty="0"/>
              <a:t>the participant anticipate having any difficulties or have concerns? </a:t>
            </a:r>
            <a:endParaRPr lang="en-US" sz="2200" dirty="0" smtClean="0"/>
          </a:p>
          <a:p>
            <a:pPr marL="342900" indent="-342900">
              <a:buFont typeface="Arial" panose="020B0604020202020204" pitchFamily="34" charset="0"/>
              <a:buChar char="•"/>
            </a:pPr>
            <a:r>
              <a:rPr lang="en-US" sz="2200" dirty="0" smtClean="0"/>
              <a:t>Was </a:t>
            </a:r>
            <a:r>
              <a:rPr lang="en-US" sz="2200" dirty="0"/>
              <a:t>she able to insert the ring? </a:t>
            </a:r>
            <a:endParaRPr lang="en-US" sz="2200" dirty="0" smtClean="0"/>
          </a:p>
          <a:p>
            <a:pPr marL="342900" indent="-342900">
              <a:buFont typeface="Arial" panose="020B0604020202020204" pitchFamily="34" charset="0"/>
              <a:buChar char="•"/>
            </a:pPr>
            <a:r>
              <a:rPr lang="en-US" sz="2200" dirty="0" smtClean="0"/>
              <a:t>Does </a:t>
            </a:r>
            <a:r>
              <a:rPr lang="en-US" sz="2200" dirty="0"/>
              <a:t>she have any concerns about wearing the ring at home? </a:t>
            </a:r>
            <a:endParaRPr lang="en-US" sz="2200" dirty="0" smtClean="0"/>
          </a:p>
          <a:p>
            <a:pPr marL="342900" indent="-342900">
              <a:buFont typeface="Arial" panose="020B0604020202020204" pitchFamily="34" charset="0"/>
              <a:buChar char="•"/>
            </a:pPr>
            <a:r>
              <a:rPr lang="en-US" sz="2200" dirty="0" smtClean="0"/>
              <a:t>Would </a:t>
            </a:r>
            <a:r>
              <a:rPr lang="en-US" sz="2200" dirty="0"/>
              <a:t>she like any additional information or instructions? </a:t>
            </a:r>
          </a:p>
          <a:p>
            <a:endParaRPr lang="en-US" sz="2000" dirty="0" smtClean="0"/>
          </a:p>
          <a:p>
            <a:endParaRPr lang="en-US" sz="2000" dirty="0" smtClean="0"/>
          </a:p>
          <a:p>
            <a:endParaRPr lang="en-US" sz="2000" dirty="0" smtClean="0"/>
          </a:p>
        </p:txBody>
      </p:sp>
    </p:spTree>
    <p:custDataLst>
      <p:tags r:id="rId1"/>
    </p:custDataLst>
    <p:extLst>
      <p:ext uri="{BB962C8B-B14F-4D97-AF65-F5344CB8AC3E}">
        <p14:creationId xmlns:p14="http://schemas.microsoft.com/office/powerpoint/2010/main" val="3923128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342900" y="2152996"/>
            <a:ext cx="2400300" cy="4628804"/>
          </a:xfrm>
        </p:spPr>
        <p:txBody>
          <a:bodyPr>
            <a:normAutofit/>
          </a:bodyPr>
          <a:lstStyle/>
          <a:p>
            <a:r>
              <a:rPr lang="en-US" sz="2400" dirty="0" smtClean="0"/>
              <a:t>Summarizes </a:t>
            </a:r>
            <a:r>
              <a:rPr lang="en-US" sz="2400" u="sng" dirty="0" smtClean="0"/>
              <a:t>key counseling messages</a:t>
            </a:r>
            <a:r>
              <a:rPr lang="en-US" sz="2400" dirty="0"/>
              <a:t> </a:t>
            </a:r>
            <a:r>
              <a:rPr lang="en-US" sz="2400" dirty="0" smtClean="0"/>
              <a:t>in a format that is available for participant to take home.  </a:t>
            </a:r>
            <a:endParaRPr lang="en-US" sz="2400" dirty="0"/>
          </a:p>
        </p:txBody>
      </p:sp>
      <p:sp>
        <p:nvSpPr>
          <p:cNvPr id="6" name="Title 5"/>
          <p:cNvSpPr>
            <a:spLocks noGrp="1"/>
          </p:cNvSpPr>
          <p:nvPr>
            <p:ph type="title"/>
          </p:nvPr>
        </p:nvSpPr>
        <p:spPr>
          <a:xfrm>
            <a:off x="342900" y="914400"/>
            <a:ext cx="2552700" cy="1123335"/>
          </a:xfrm>
        </p:spPr>
        <p:txBody>
          <a:bodyPr>
            <a:noAutofit/>
          </a:bodyPr>
          <a:lstStyle/>
          <a:p>
            <a:r>
              <a:rPr lang="en-US" sz="2400" b="1" dirty="0" smtClean="0"/>
              <a:t>Protocol/Product Adherence: Important Information Sheet</a:t>
            </a:r>
            <a:endParaRPr lang="en-US" sz="2400" b="1" dirty="0"/>
          </a:p>
        </p:txBody>
      </p:sp>
      <p:pic>
        <p:nvPicPr>
          <p:cNvPr id="4" name="Picture 3"/>
          <p:cNvPicPr>
            <a:picLocks noChangeAspect="1"/>
          </p:cNvPicPr>
          <p:nvPr/>
        </p:nvPicPr>
        <p:blipFill>
          <a:blip r:embed="rId4"/>
          <a:stretch>
            <a:fillRect/>
          </a:stretch>
        </p:blipFill>
        <p:spPr>
          <a:xfrm>
            <a:off x="3124200" y="1"/>
            <a:ext cx="5943600" cy="6858000"/>
          </a:xfrm>
          <a:prstGeom prst="rect">
            <a:avLst/>
          </a:prstGeom>
        </p:spPr>
      </p:pic>
    </p:spTree>
    <p:custDataLst>
      <p:tags r:id="rId1"/>
    </p:custDataLst>
    <p:extLst>
      <p:ext uri="{BB962C8B-B14F-4D97-AF65-F5344CB8AC3E}">
        <p14:creationId xmlns:p14="http://schemas.microsoft.com/office/powerpoint/2010/main" val="23177563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Serial PK Collections</a:t>
            </a:r>
            <a:endParaRPr lang="en-US" dirty="0"/>
          </a:p>
        </p:txBody>
      </p:sp>
      <p:sp>
        <p:nvSpPr>
          <p:cNvPr id="3" name="Content Placeholder 2"/>
          <p:cNvSpPr>
            <a:spLocks noGrp="1"/>
          </p:cNvSpPr>
          <p:nvPr>
            <p:ph idx="1"/>
          </p:nvPr>
        </p:nvSpPr>
        <p:spPr/>
        <p:txBody>
          <a:bodyPr/>
          <a:lstStyle/>
          <a:p>
            <a:r>
              <a:rPr lang="en-US" dirty="0" smtClean="0"/>
              <a:t>After ring insertion, serial collection of Blood and Vaginal Swab will occur at hours 1, 2, 4, and 6</a:t>
            </a:r>
          </a:p>
          <a:p>
            <a:r>
              <a:rPr lang="en-US" dirty="0" smtClean="0"/>
              <a:t>Detailed guidance regarding these procedures will be covered during the </a:t>
            </a:r>
            <a:r>
              <a:rPr lang="en-US" dirty="0" smtClean="0">
                <a:solidFill>
                  <a:schemeClr val="accent4"/>
                </a:solidFill>
              </a:rPr>
              <a:t>Laboratory Considerations </a:t>
            </a:r>
            <a:r>
              <a:rPr lang="en-US" dirty="0" smtClean="0"/>
              <a:t>section of the training.</a:t>
            </a:r>
          </a:p>
        </p:txBody>
      </p:sp>
    </p:spTree>
    <p:extLst>
      <p:ext uri="{BB962C8B-B14F-4D97-AF65-F5344CB8AC3E}">
        <p14:creationId xmlns:p14="http://schemas.microsoft.com/office/powerpoint/2010/main" val="29575761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362200"/>
            <a:ext cx="8229600" cy="1143000"/>
          </a:xfrm>
        </p:spPr>
        <p:txBody>
          <a:bodyPr/>
          <a:lstStyle/>
          <a:p>
            <a:r>
              <a:rPr lang="en-US" altLang="en-US" sz="5400" dirty="0" smtClean="0">
                <a:solidFill>
                  <a:srgbClr val="7030A0"/>
                </a:solidFill>
              </a:rPr>
              <a:t>MTN-027 </a:t>
            </a:r>
            <a:br>
              <a:rPr lang="en-US" altLang="en-US" sz="5400" dirty="0" smtClean="0">
                <a:solidFill>
                  <a:srgbClr val="7030A0"/>
                </a:solidFill>
              </a:rPr>
            </a:br>
            <a:r>
              <a:rPr lang="en-US" altLang="en-US" sz="5400" dirty="0" smtClean="0">
                <a:solidFill>
                  <a:srgbClr val="7030A0"/>
                </a:solidFill>
              </a:rPr>
              <a:t>Enrollment Visit</a:t>
            </a:r>
            <a:br>
              <a:rPr lang="en-US" altLang="en-US" sz="5400" dirty="0" smtClean="0">
                <a:solidFill>
                  <a:srgbClr val="7030A0"/>
                </a:solidFill>
              </a:rPr>
            </a:br>
            <a:r>
              <a:rPr lang="en-US" altLang="en-US" sz="5400" dirty="0" smtClean="0">
                <a:solidFill>
                  <a:srgbClr val="7030A0"/>
                </a:solidFill>
              </a:rPr>
              <a:t>CRFs</a:t>
            </a:r>
          </a:p>
        </p:txBody>
      </p:sp>
      <p:pic>
        <p:nvPicPr>
          <p:cNvPr id="19459" name="Picture 4" descr="MTN LOGO_Fi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5645150"/>
            <a:ext cx="1984375"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8430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p:cNvSpPr>
            <a:spLocks noGrp="1"/>
          </p:cNvSpPr>
          <p:nvPr>
            <p:ph type="title"/>
          </p:nvPr>
        </p:nvSpPr>
        <p:spPr/>
        <p:txBody>
          <a:bodyPr/>
          <a:lstStyle/>
          <a:p>
            <a:r>
              <a:rPr lang="en-US" altLang="en-US" dirty="0" smtClean="0"/>
              <a:t>Enrollment CRFs</a:t>
            </a:r>
          </a:p>
        </p:txBody>
      </p:sp>
      <p:sp>
        <p:nvSpPr>
          <p:cNvPr id="20482" name="Content Placeholder 3"/>
          <p:cNvSpPr>
            <a:spLocks noGrp="1"/>
          </p:cNvSpPr>
          <p:nvPr>
            <p:ph idx="1"/>
          </p:nvPr>
        </p:nvSpPr>
        <p:spPr/>
        <p:txBody>
          <a:bodyPr/>
          <a:lstStyle/>
          <a:p>
            <a:pPr>
              <a:buFont typeface="Wingdings" pitchFamily="2" charset="2"/>
              <a:buChar char="§"/>
            </a:pPr>
            <a:r>
              <a:rPr lang="en-US" altLang="en-US" sz="2800" dirty="0" smtClean="0">
                <a:solidFill>
                  <a:srgbClr val="92D050"/>
                </a:solidFill>
              </a:rPr>
              <a:t>Enrollment CRF</a:t>
            </a:r>
          </a:p>
          <a:p>
            <a:pPr>
              <a:buFont typeface="Wingdings" pitchFamily="2" charset="2"/>
              <a:buChar char="§"/>
            </a:pPr>
            <a:r>
              <a:rPr lang="en-US" altLang="en-US" sz="2800" dirty="0" smtClean="0"/>
              <a:t>Physical Exam CRF</a:t>
            </a:r>
          </a:p>
          <a:p>
            <a:pPr>
              <a:buFont typeface="Wingdings" pitchFamily="2" charset="2"/>
              <a:buChar char="§"/>
            </a:pPr>
            <a:r>
              <a:rPr lang="en-US" altLang="en-US" sz="2800" dirty="0" smtClean="0"/>
              <a:t>Pelvic Exam CRF (pelvic exam diagrams form)</a:t>
            </a:r>
          </a:p>
          <a:p>
            <a:pPr>
              <a:buFont typeface="Wingdings" pitchFamily="2" charset="2"/>
              <a:buChar char="§"/>
            </a:pPr>
            <a:r>
              <a:rPr lang="en-US" altLang="en-US" sz="2800" dirty="0" smtClean="0"/>
              <a:t>Specimen Storage CRF</a:t>
            </a:r>
          </a:p>
          <a:p>
            <a:pPr>
              <a:buFont typeface="Wingdings" pitchFamily="2" charset="2"/>
              <a:buChar char="§"/>
            </a:pPr>
            <a:r>
              <a:rPr lang="en-US" altLang="en-US" sz="2800" dirty="0" smtClean="0"/>
              <a:t>Pharmacokinetics – Enrollment CRF</a:t>
            </a:r>
          </a:p>
          <a:p>
            <a:pPr>
              <a:buFont typeface="Wingdings" pitchFamily="2" charset="2"/>
              <a:buChar char="§"/>
            </a:pPr>
            <a:r>
              <a:rPr lang="en-US" altLang="en-US" sz="2800" dirty="0" smtClean="0"/>
              <a:t>Safety Laboratory Results CRF</a:t>
            </a:r>
          </a:p>
        </p:txBody>
      </p:sp>
    </p:spTree>
    <p:extLst>
      <p:ext uri="{BB962C8B-B14F-4D97-AF65-F5344CB8AC3E}">
        <p14:creationId xmlns:p14="http://schemas.microsoft.com/office/powerpoint/2010/main" val="10635541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z="3600" b="1" dirty="0" smtClean="0">
                <a:ea typeface="ＭＳ Ｐゴシック" pitchFamily="34" charset="-128"/>
              </a:rPr>
              <a:t>PRE CRF at Enrollment Visit </a:t>
            </a:r>
          </a:p>
        </p:txBody>
      </p:sp>
      <p:sp>
        <p:nvSpPr>
          <p:cNvPr id="23555" name="Content Placeholder 2"/>
          <p:cNvSpPr>
            <a:spLocks noGrp="1"/>
          </p:cNvSpPr>
          <p:nvPr>
            <p:ph idx="1"/>
          </p:nvPr>
        </p:nvSpPr>
        <p:spPr/>
        <p:txBody>
          <a:bodyPr/>
          <a:lstStyle/>
          <a:p>
            <a:pPr marL="0" indent="0">
              <a:buFont typeface="Arial" charset="0"/>
              <a:buNone/>
              <a:defRPr/>
            </a:pPr>
            <a:r>
              <a:rPr lang="en-US" sz="2800" u="sng" dirty="0" smtClean="0">
                <a:ea typeface="ＭＳ Ｐゴシック" pitchFamily="34" charset="-128"/>
                <a:cs typeface="Arial" charset="0"/>
              </a:rPr>
              <a:t>Severity Grade</a:t>
            </a:r>
          </a:p>
          <a:p>
            <a:pPr>
              <a:defRPr/>
            </a:pPr>
            <a:r>
              <a:rPr lang="en-US" sz="2800" dirty="0" smtClean="0">
                <a:ea typeface="ＭＳ Ｐゴシック" pitchFamily="34" charset="-128"/>
                <a:cs typeface="Arial" charset="0"/>
              </a:rPr>
              <a:t>If condition has resolved since screening, do not modify severity grade recorded at screening visit</a:t>
            </a:r>
          </a:p>
          <a:p>
            <a:pPr lvl="1">
              <a:defRPr/>
            </a:pPr>
            <a:r>
              <a:rPr lang="en-US" sz="2400" dirty="0" smtClean="0">
                <a:ea typeface="ＭＳ Ｐゴシック" pitchFamily="34" charset="-128"/>
                <a:cs typeface="Arial" charset="0"/>
              </a:rPr>
              <a:t>Just mark </a:t>
            </a:r>
            <a:r>
              <a:rPr lang="ja-JP" altLang="en-US" sz="2400" dirty="0" smtClean="0">
                <a:cs typeface="Arial" charset="0"/>
              </a:rPr>
              <a:t>“</a:t>
            </a:r>
            <a:r>
              <a:rPr lang="en-US" altLang="ja-JP" sz="2400" dirty="0" smtClean="0">
                <a:cs typeface="Arial" charset="0"/>
              </a:rPr>
              <a:t>no</a:t>
            </a:r>
            <a:r>
              <a:rPr lang="ja-JP" altLang="en-US" sz="2400" dirty="0" smtClean="0">
                <a:cs typeface="Arial" charset="0"/>
              </a:rPr>
              <a:t>”</a:t>
            </a:r>
            <a:r>
              <a:rPr lang="en-US" altLang="ja-JP" sz="2400" dirty="0" smtClean="0">
                <a:cs typeface="Arial" charset="0"/>
              </a:rPr>
              <a:t> for ongoing at Enrollment</a:t>
            </a:r>
          </a:p>
          <a:p>
            <a:pPr marL="457200" lvl="1" indent="0">
              <a:buFont typeface="Arial" charset="0"/>
              <a:buNone/>
              <a:defRPr/>
            </a:pPr>
            <a:endParaRPr lang="en-US" altLang="ja-JP" sz="2400" dirty="0" smtClean="0">
              <a:cs typeface="Arial" charset="0"/>
            </a:endParaRPr>
          </a:p>
          <a:p>
            <a:pPr>
              <a:defRPr/>
            </a:pPr>
            <a:r>
              <a:rPr lang="en-US" sz="2800" dirty="0" smtClean="0">
                <a:ea typeface="ＭＳ Ｐゴシック" pitchFamily="34" charset="-128"/>
                <a:cs typeface="Arial" charset="0"/>
              </a:rPr>
              <a:t>For ongoing condition, update severity grade as needed; that is, if severity has changed since screening (higher or lower severity)</a:t>
            </a:r>
          </a:p>
          <a:p>
            <a:pPr lvl="1">
              <a:defRPr/>
            </a:pPr>
            <a:r>
              <a:rPr lang="en-US" sz="2400" dirty="0" smtClean="0">
                <a:ea typeface="ＭＳ Ｐゴシック" pitchFamily="34" charset="-128"/>
                <a:cs typeface="Arial" charset="0"/>
              </a:rPr>
              <a:t>Ex. Grade 2 earache originally reported at screening that improves to Grade 1 at enrollment visit </a:t>
            </a:r>
          </a:p>
        </p:txBody>
      </p:sp>
    </p:spTree>
    <p:extLst>
      <p:ext uri="{BB962C8B-B14F-4D97-AF65-F5344CB8AC3E}">
        <p14:creationId xmlns:p14="http://schemas.microsoft.com/office/powerpoint/2010/main" val="18674897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152400" y="2171700"/>
            <a:ext cx="2590800" cy="4381500"/>
          </a:xfrm>
          <a:solidFill>
            <a:srgbClr val="7030A0">
              <a:alpha val="31000"/>
            </a:srgbClr>
          </a:solidFill>
          <a:ln>
            <a:solidFill>
              <a:srgbClr val="7030A0"/>
            </a:solidFill>
          </a:ln>
        </p:spPr>
        <p:txBody>
          <a:bodyPr/>
          <a:lstStyle/>
          <a:p>
            <a:pPr marL="0" indent="0">
              <a:buFont typeface="Arial" pitchFamily="34" charset="0"/>
              <a:buNone/>
              <a:defRPr/>
            </a:pPr>
            <a:r>
              <a:rPr lang="en-US" sz="2800" dirty="0" smtClean="0"/>
              <a:t>Enrollment CRF documents:</a:t>
            </a:r>
            <a:endParaRPr lang="en-US" sz="2800" dirty="0"/>
          </a:p>
          <a:p>
            <a:pPr marL="0" indent="0">
              <a:buFont typeface="Arial" pitchFamily="34" charset="0"/>
              <a:buNone/>
              <a:defRPr/>
            </a:pPr>
            <a:endParaRPr lang="en-US" sz="1600" dirty="0" smtClean="0"/>
          </a:p>
          <a:p>
            <a:pPr>
              <a:buFont typeface="Arial" pitchFamily="34" charset="0"/>
              <a:buChar char="•"/>
              <a:defRPr/>
            </a:pPr>
            <a:r>
              <a:rPr lang="en-US" sz="2400" dirty="0" smtClean="0"/>
              <a:t>Consent</a:t>
            </a:r>
          </a:p>
          <a:p>
            <a:pPr>
              <a:buFont typeface="Arial" pitchFamily="34" charset="0"/>
              <a:buChar char="•"/>
              <a:defRPr/>
            </a:pPr>
            <a:r>
              <a:rPr lang="en-US" sz="2400" dirty="0" smtClean="0"/>
              <a:t>Plasma for archive</a:t>
            </a:r>
          </a:p>
          <a:p>
            <a:pPr>
              <a:buFont typeface="Arial" pitchFamily="34" charset="0"/>
              <a:buChar char="•"/>
              <a:defRPr/>
            </a:pPr>
            <a:r>
              <a:rPr lang="en-US" sz="2400" dirty="0" smtClean="0">
                <a:solidFill>
                  <a:srgbClr val="CC0066"/>
                </a:solidFill>
              </a:rPr>
              <a:t>Randomization</a:t>
            </a:r>
          </a:p>
          <a:p>
            <a:pPr>
              <a:buFont typeface="Arial" pitchFamily="34" charset="0"/>
              <a:buChar char="•"/>
              <a:defRPr/>
            </a:pPr>
            <a:r>
              <a:rPr lang="en-US" sz="2400" dirty="0" smtClean="0"/>
              <a:t>IVR insertion </a:t>
            </a:r>
          </a:p>
          <a:p>
            <a:pPr>
              <a:buFont typeface="Arial" pitchFamily="34" charset="0"/>
              <a:buChar char="•"/>
              <a:defRPr/>
            </a:pPr>
            <a:r>
              <a:rPr lang="en-US" sz="2400" dirty="0" smtClean="0"/>
              <a:t>Baseline CASI </a:t>
            </a:r>
            <a:endParaRPr lang="en-US" sz="2400" dirty="0"/>
          </a:p>
        </p:txBody>
      </p:sp>
      <p:sp>
        <p:nvSpPr>
          <p:cNvPr id="25603" name="Title 1"/>
          <p:cNvSpPr>
            <a:spLocks noGrp="1"/>
          </p:cNvSpPr>
          <p:nvPr>
            <p:ph type="title"/>
          </p:nvPr>
        </p:nvSpPr>
        <p:spPr>
          <a:xfrm>
            <a:off x="304800" y="152400"/>
            <a:ext cx="8686800" cy="838200"/>
          </a:xfrm>
        </p:spPr>
        <p:txBody>
          <a:bodyPr/>
          <a:lstStyle/>
          <a:p>
            <a:pPr eaLnBrk="1" hangingPunct="1"/>
            <a:r>
              <a:rPr lang="en-US" altLang="en-US" sz="3400" b="1" dirty="0" smtClean="0">
                <a:solidFill>
                  <a:srgbClr val="7030A0"/>
                </a:solidFill>
                <a:ea typeface="ＭＳ Ｐゴシック" pitchFamily="34" charset="-128"/>
              </a:rPr>
              <a:t>Enrollment (ENR-1)</a:t>
            </a:r>
          </a:p>
        </p:txBody>
      </p:sp>
      <p:pic>
        <p:nvPicPr>
          <p:cNvPr id="2560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010009"/>
            <a:ext cx="5149850" cy="582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2745581" y="4376468"/>
            <a:ext cx="5754688" cy="990600"/>
          </a:xfrm>
          <a:prstGeom prst="ellipse">
            <a:avLst/>
          </a:prstGeom>
          <a:solidFill>
            <a:schemeClr val="bg1">
              <a:alpha val="15000"/>
            </a:schemeClr>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0085334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Enrollment (ENR), item 4 </a:t>
            </a:r>
            <a:endParaRPr lang="en-US" dirty="0"/>
          </a:p>
        </p:txBody>
      </p:sp>
      <p:pic>
        <p:nvPicPr>
          <p:cNvPr id="4" name="Picture 2" descr="J:\xapps\tomcat_deploy\soda\soda\build\deploy\images\scharp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271752"/>
            <a:ext cx="2196770" cy="533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MTN LOGO_Fi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0185" y="6234112"/>
            <a:ext cx="992188"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1714500"/>
            <a:ext cx="2266950" cy="9715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Oval 6"/>
          <p:cNvSpPr/>
          <p:nvPr/>
        </p:nvSpPr>
        <p:spPr>
          <a:xfrm>
            <a:off x="4191000" y="2432862"/>
            <a:ext cx="914400" cy="304800"/>
          </a:xfrm>
          <a:prstGeom prst="ellipse">
            <a:avLst/>
          </a:prstGeom>
          <a:noFill/>
          <a:ln w="349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8182" y="3303032"/>
            <a:ext cx="4724400" cy="131873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Oval 9"/>
          <p:cNvSpPr/>
          <p:nvPr/>
        </p:nvSpPr>
        <p:spPr>
          <a:xfrm>
            <a:off x="7299251" y="4229100"/>
            <a:ext cx="914400" cy="304800"/>
          </a:xfrm>
          <a:prstGeom prst="ellipse">
            <a:avLst/>
          </a:prstGeom>
          <a:noFill/>
          <a:ln w="222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397" y="2971800"/>
            <a:ext cx="3421361" cy="3124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3" name="Oval 12"/>
          <p:cNvSpPr/>
          <p:nvPr/>
        </p:nvSpPr>
        <p:spPr>
          <a:xfrm>
            <a:off x="2971800" y="5715000"/>
            <a:ext cx="914400" cy="442912"/>
          </a:xfrm>
          <a:prstGeom prst="ellipse">
            <a:avLst/>
          </a:prstGeom>
          <a:noFill/>
          <a:ln w="222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a:off x="3581401" y="2744824"/>
            <a:ext cx="981074" cy="3019425"/>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1"/>
          </p:cNvCxnSpPr>
          <p:nvPr/>
        </p:nvCxnSpPr>
        <p:spPr>
          <a:xfrm>
            <a:off x="4800600" y="2744824"/>
            <a:ext cx="2632562" cy="1528913"/>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95213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dirty="0" smtClean="0">
                <a:solidFill>
                  <a:srgbClr val="7030A0"/>
                </a:solidFill>
              </a:rPr>
              <a:t>Enrollment Visit QA/QC</a:t>
            </a:r>
          </a:p>
        </p:txBody>
      </p:sp>
      <p:sp>
        <p:nvSpPr>
          <p:cNvPr id="26627" name="Content Placeholder 2"/>
          <p:cNvSpPr>
            <a:spLocks noGrp="1"/>
          </p:cNvSpPr>
          <p:nvPr>
            <p:ph idx="1"/>
          </p:nvPr>
        </p:nvSpPr>
        <p:spPr/>
        <p:txBody>
          <a:bodyPr/>
          <a:lstStyle/>
          <a:p>
            <a:pPr>
              <a:buFont typeface="Wingdings" pitchFamily="2" charset="2"/>
              <a:buChar char="q"/>
            </a:pPr>
            <a:r>
              <a:rPr lang="en-ZA" altLang="en-US" sz="2800" dirty="0" smtClean="0"/>
              <a:t>During visit:</a:t>
            </a:r>
          </a:p>
          <a:p>
            <a:pPr lvl="1">
              <a:buFont typeface="Wingdings" pitchFamily="2" charset="2"/>
              <a:buChar char="q"/>
            </a:pPr>
            <a:r>
              <a:rPr lang="en-ZA" altLang="en-US" sz="2400" dirty="0" smtClean="0"/>
              <a:t>Make sure eligibility is confirmed per SOP prior to randomization</a:t>
            </a:r>
          </a:p>
          <a:p>
            <a:pPr lvl="2"/>
            <a:r>
              <a:rPr lang="en-ZA" altLang="en-US" sz="2000" dirty="0" smtClean="0"/>
              <a:t>Review visit checklist to make sure all required procedures completed</a:t>
            </a:r>
          </a:p>
          <a:p>
            <a:pPr lvl="2"/>
            <a:r>
              <a:rPr lang="en-ZA" altLang="en-US" sz="2000" dirty="0" smtClean="0"/>
              <a:t>Plasma archive collection, </a:t>
            </a:r>
            <a:r>
              <a:rPr lang="fr-FR" altLang="en-US" sz="2000" dirty="0" smtClean="0"/>
              <a:t>administration of Baseline CASI Questionnaire</a:t>
            </a:r>
            <a:r>
              <a:rPr lang="en-US" altLang="en-US" sz="2000" dirty="0" smtClean="0"/>
              <a:t>, physical exam and pelvic exam are required prior to randomization</a:t>
            </a:r>
            <a:endParaRPr lang="en-ZA" altLang="en-US" sz="2000" dirty="0" smtClean="0"/>
          </a:p>
          <a:p>
            <a:pPr>
              <a:buFont typeface="Wingdings" pitchFamily="2" charset="2"/>
              <a:buChar char="q"/>
            </a:pPr>
            <a:r>
              <a:rPr lang="en-ZA" altLang="en-US" sz="2800" dirty="0" smtClean="0"/>
              <a:t>If Randomized/Enrolled</a:t>
            </a:r>
            <a:endParaRPr lang="en-ZA" altLang="en-US" sz="2400" dirty="0" smtClean="0"/>
          </a:p>
          <a:p>
            <a:pPr lvl="1">
              <a:buFont typeface="Wingdings" pitchFamily="2" charset="2"/>
              <a:buChar char="q"/>
            </a:pPr>
            <a:r>
              <a:rPr lang="en-ZA" altLang="en-US" sz="2400" dirty="0" smtClean="0"/>
              <a:t>Fax all appropriate Screening and Enrollment</a:t>
            </a:r>
            <a:r>
              <a:rPr lang="en-ZA" altLang="en-US" sz="2400" dirty="0"/>
              <a:t> </a:t>
            </a:r>
            <a:r>
              <a:rPr lang="en-ZA" altLang="en-US" sz="2400" dirty="0" smtClean="0"/>
              <a:t>CRFs to SCHARP</a:t>
            </a:r>
          </a:p>
          <a:p>
            <a:pPr lvl="1">
              <a:buFont typeface="Wingdings" pitchFamily="2" charset="2"/>
              <a:buChar char="q"/>
            </a:pPr>
            <a:r>
              <a:rPr lang="en-ZA" altLang="en-US" sz="2400" dirty="0" smtClean="0"/>
              <a:t>File copy of FSTRF randomization notice email in participant binder</a:t>
            </a:r>
            <a:endParaRPr lang="en-ZA" altLang="en-US" dirty="0" smtClean="0"/>
          </a:p>
          <a:p>
            <a:endParaRPr lang="en-ZA" altLang="en-US" dirty="0" smtClean="0"/>
          </a:p>
        </p:txBody>
      </p:sp>
    </p:spTree>
    <p:extLst>
      <p:ext uri="{BB962C8B-B14F-4D97-AF65-F5344CB8AC3E}">
        <p14:creationId xmlns:p14="http://schemas.microsoft.com/office/powerpoint/2010/main" val="20153829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itle 1"/>
          <p:cNvSpPr>
            <a:spLocks noGrp="1"/>
          </p:cNvSpPr>
          <p:nvPr>
            <p:ph type="title"/>
          </p:nvPr>
        </p:nvSpPr>
        <p:spPr/>
        <p:txBody>
          <a:bodyPr/>
          <a:lstStyle/>
          <a:p>
            <a:r>
              <a:rPr lang="en-US" sz="3600" b="1" dirty="0" smtClean="0"/>
              <a:t>Questions??</a:t>
            </a:r>
          </a:p>
        </p:txBody>
      </p:sp>
      <p:sp>
        <p:nvSpPr>
          <p:cNvPr id="3" name="Content Placeholder 2"/>
          <p:cNvSpPr>
            <a:spLocks noGrp="1"/>
          </p:cNvSpPr>
          <p:nvPr>
            <p:ph idx="1"/>
          </p:nvPr>
        </p:nvSpPr>
        <p:spPr/>
        <p:txBody>
          <a:bodyPr/>
          <a:lstStyle/>
          <a:p>
            <a:pPr>
              <a:defRPr/>
            </a:pPr>
            <a:endParaRPr lang="en-ZA" sz="2400" dirty="0"/>
          </a:p>
          <a:p>
            <a:pPr>
              <a:defRPr/>
            </a:pPr>
            <a:endParaRPr lang="en-ZA" sz="2400" dirty="0" smtClean="0"/>
          </a:p>
          <a:p>
            <a:pPr lvl="1">
              <a:defRPr/>
            </a:pPr>
            <a:endParaRPr lang="en-ZA" dirty="0" smtClean="0"/>
          </a:p>
          <a:p>
            <a:pPr marL="0" indent="0">
              <a:buFont typeface="Wingdings" pitchFamily="2" charset="2"/>
              <a:buNone/>
              <a:defRPr/>
            </a:pPr>
            <a:endParaRPr lang="en-ZA" dirty="0"/>
          </a:p>
          <a:p>
            <a:pPr>
              <a:defRPr/>
            </a:pPr>
            <a:endParaRPr lang="en-ZA" dirty="0"/>
          </a:p>
        </p:txBody>
      </p:sp>
      <p:pic>
        <p:nvPicPr>
          <p:cNvPr id="2050" name="Picture 2" descr="http://informed.s3.amazonaws.com/informed/wp-content/uploads/2014/05/0318_sb_readerQuestions_630x4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5050" y="2514600"/>
            <a:ext cx="4476750" cy="2984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233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stretch>
            <a:fillRect/>
          </a:stretch>
        </p:blipFill>
        <p:spPr>
          <a:xfrm>
            <a:off x="1162048" y="4343400"/>
            <a:ext cx="6991351" cy="1814007"/>
          </a:xfrm>
          <a:prstGeom prst="rect">
            <a:avLst/>
          </a:prstGeom>
        </p:spPr>
      </p:pic>
      <p:sp>
        <p:nvSpPr>
          <p:cNvPr id="2" name="Title 1"/>
          <p:cNvSpPr>
            <a:spLocks noGrp="1"/>
          </p:cNvSpPr>
          <p:nvPr>
            <p:ph type="title"/>
          </p:nvPr>
        </p:nvSpPr>
        <p:spPr/>
        <p:txBody>
          <a:bodyPr/>
          <a:lstStyle/>
          <a:p>
            <a:r>
              <a:rPr lang="en-US" dirty="0" smtClean="0"/>
              <a:t>Enrollment Visit Considerations</a:t>
            </a:r>
            <a:endParaRPr lang="en-US" dirty="0"/>
          </a:p>
        </p:txBody>
      </p:sp>
      <p:sp>
        <p:nvSpPr>
          <p:cNvPr id="3" name="Content Placeholder 2"/>
          <p:cNvSpPr>
            <a:spLocks noGrp="1"/>
          </p:cNvSpPr>
          <p:nvPr>
            <p:ph idx="1"/>
          </p:nvPr>
        </p:nvSpPr>
        <p:spPr/>
        <p:txBody>
          <a:bodyPr/>
          <a:lstStyle/>
          <a:p>
            <a:r>
              <a:rPr lang="en-US" sz="2800" dirty="0" smtClean="0"/>
              <a:t>Schedule within 45 days of screening</a:t>
            </a:r>
          </a:p>
          <a:p>
            <a:r>
              <a:rPr lang="en-US" sz="2800" dirty="0" smtClean="0"/>
              <a:t>Enrollment Visit should </a:t>
            </a:r>
            <a:r>
              <a:rPr lang="en-US" sz="2800" u="sng" dirty="0" smtClean="0"/>
              <a:t>not</a:t>
            </a:r>
            <a:r>
              <a:rPr lang="en-US" sz="2800" dirty="0" smtClean="0"/>
              <a:t> be split </a:t>
            </a:r>
          </a:p>
          <a:p>
            <a:r>
              <a:rPr lang="en-US" sz="2800" dirty="0" smtClean="0"/>
              <a:t>Plan for a full day in the clinic (7-8 hours)</a:t>
            </a:r>
          </a:p>
          <a:p>
            <a:r>
              <a:rPr lang="en-US" sz="2800" dirty="0" smtClean="0"/>
              <a:t>Menses </a:t>
            </a:r>
            <a:r>
              <a:rPr lang="en-US" sz="2800" dirty="0"/>
              <a:t>must not coincide with a participants enrollment visit (Visit </a:t>
            </a:r>
            <a:r>
              <a:rPr lang="en-US" sz="2800" dirty="0" smtClean="0"/>
              <a:t>2/Day 0), </a:t>
            </a:r>
            <a:r>
              <a:rPr lang="en-US" sz="2800" dirty="0"/>
              <a:t>or with study visits 3-6 (Days 1, 2, 3, and 7</a:t>
            </a:r>
            <a:r>
              <a:rPr lang="en-US" sz="2800" dirty="0" smtClean="0"/>
              <a:t>).</a:t>
            </a:r>
          </a:p>
          <a:p>
            <a:endParaRPr lang="en-US" dirty="0"/>
          </a:p>
        </p:txBody>
      </p:sp>
      <p:sp>
        <p:nvSpPr>
          <p:cNvPr id="6" name="Left Brace 5"/>
          <p:cNvSpPr/>
          <p:nvPr/>
        </p:nvSpPr>
        <p:spPr>
          <a:xfrm rot="5400000" flipH="1">
            <a:off x="2684897" y="4990024"/>
            <a:ext cx="269005" cy="1981200"/>
          </a:xfrm>
          <a:prstGeom prst="leftBrace">
            <a:avLst>
              <a:gd name="adj1" fmla="val 8333"/>
              <a:gd name="adj2" fmla="val 52623"/>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9" name="Group 8"/>
          <p:cNvGrpSpPr/>
          <p:nvPr/>
        </p:nvGrpSpPr>
        <p:grpSpPr>
          <a:xfrm>
            <a:off x="2667000" y="6157407"/>
            <a:ext cx="721672" cy="615277"/>
            <a:chOff x="734653" y="6032549"/>
            <a:chExt cx="901073" cy="754928"/>
          </a:xfrm>
        </p:grpSpPr>
        <p:sp>
          <p:nvSpPr>
            <p:cNvPr id="7" name="&quot;No&quot; Symbol 6"/>
            <p:cNvSpPr/>
            <p:nvPr/>
          </p:nvSpPr>
          <p:spPr>
            <a:xfrm>
              <a:off x="734653" y="6032549"/>
              <a:ext cx="895352" cy="754928"/>
            </a:xfrm>
            <a:prstGeom prst="noSmoking">
              <a:avLst>
                <a:gd name="adj" fmla="val 662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734653" y="6255732"/>
              <a:ext cx="901073" cy="339870"/>
            </a:xfrm>
            <a:prstGeom prst="rect">
              <a:avLst/>
            </a:prstGeom>
            <a:noFill/>
          </p:spPr>
          <p:txBody>
            <a:bodyPr wrap="none" rtlCol="0">
              <a:spAutoFit/>
            </a:bodyPr>
            <a:lstStyle/>
            <a:p>
              <a:r>
                <a:rPr lang="en-US" sz="1200" dirty="0" smtClean="0"/>
                <a:t>Menses</a:t>
              </a:r>
              <a:endParaRPr lang="en-US" sz="1200" dirty="0"/>
            </a:p>
          </p:txBody>
        </p:sp>
      </p:grpSp>
    </p:spTree>
    <p:extLst>
      <p:ext uri="{BB962C8B-B14F-4D97-AF65-F5344CB8AC3E}">
        <p14:creationId xmlns:p14="http://schemas.microsoft.com/office/powerpoint/2010/main" val="17427295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Enrollment Visit - Overview</a:t>
            </a:r>
            <a:endParaRPr lang="en-US" dirty="0"/>
          </a:p>
        </p:txBody>
      </p:sp>
      <p:graphicFrame>
        <p:nvGraphicFramePr>
          <p:cNvPr id="4" name="Diagram 3"/>
          <p:cNvGraphicFramePr/>
          <p:nvPr>
            <p:extLst>
              <p:ext uri="{D42A27DB-BD31-4B8C-83A1-F6EECF244321}">
                <p14:modId xmlns:p14="http://schemas.microsoft.com/office/powerpoint/2010/main" val="3371956794"/>
              </p:ext>
            </p:extLst>
          </p:nvPr>
        </p:nvGraphicFramePr>
        <p:xfrm>
          <a:off x="1219200" y="1828800"/>
          <a:ext cx="7010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11108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7"/>
          <p:cNvSpPr>
            <a:spLocks noGrp="1"/>
          </p:cNvSpPr>
          <p:nvPr>
            <p:ph type="title"/>
          </p:nvPr>
        </p:nvSpPr>
        <p:spPr>
          <a:xfrm>
            <a:off x="457200" y="533400"/>
            <a:ext cx="8229600" cy="838200"/>
          </a:xfrm>
        </p:spPr>
        <p:txBody>
          <a:bodyPr/>
          <a:lstStyle/>
          <a:p>
            <a:pPr eaLnBrk="1" hangingPunct="1"/>
            <a:r>
              <a:rPr lang="en-US" sz="4000" u="sng" dirty="0"/>
              <a:t>Before</a:t>
            </a:r>
            <a:r>
              <a:rPr lang="en-US" sz="4000" dirty="0"/>
              <a:t> randomization:</a:t>
            </a:r>
            <a:endParaRPr lang="en-US" altLang="en-US" sz="4000" dirty="0" smtClean="0">
              <a:ea typeface="ＭＳ Ｐゴシック" panose="020B0600070205080204" pitchFamily="34" charset="-128"/>
            </a:endParaRPr>
          </a:p>
        </p:txBody>
      </p:sp>
      <p:sp>
        <p:nvSpPr>
          <p:cNvPr id="22531" name="AutoShape 26"/>
          <p:cNvSpPr>
            <a:spLocks noChangeArrowheads="1"/>
          </p:cNvSpPr>
          <p:nvPr/>
        </p:nvSpPr>
        <p:spPr bwMode="auto">
          <a:xfrm>
            <a:off x="333375" y="1600200"/>
            <a:ext cx="2900363" cy="1600200"/>
          </a:xfrm>
          <a:prstGeom prst="foldedCorner">
            <a:avLst>
              <a:gd name="adj" fmla="val 12500"/>
            </a:avLst>
          </a:prstGeom>
          <a:solidFill>
            <a:schemeClr val="bg2">
              <a:alpha val="45882"/>
            </a:schemeClr>
          </a:solidFill>
          <a:ln w="9525">
            <a:solidFill>
              <a:schemeClr val="tx1"/>
            </a:solidFill>
            <a:round/>
            <a:headEnd/>
            <a:tailEnd/>
          </a:ln>
        </p:spPr>
        <p:txBody>
          <a:bodyPr wrap="none"/>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t>Administrative</a:t>
            </a:r>
            <a:r>
              <a:rPr lang="en-US" altLang="en-US" sz="2000" b="1" dirty="0"/>
              <a:t>:</a:t>
            </a:r>
          </a:p>
          <a:p>
            <a:pPr eaLnBrk="1" hangingPunct="1">
              <a:buFont typeface="Wingdings" panose="05000000000000000000" pitchFamily="2" charset="2"/>
              <a:buChar char="ü"/>
            </a:pPr>
            <a:r>
              <a:rPr lang="en-US" altLang="en-US" dirty="0" smtClean="0"/>
              <a:t>Check Screening Window </a:t>
            </a:r>
          </a:p>
          <a:p>
            <a:pPr eaLnBrk="1" hangingPunct="1">
              <a:buFont typeface="Wingdings" panose="05000000000000000000" pitchFamily="2" charset="2"/>
              <a:buChar char="ü"/>
            </a:pPr>
            <a:r>
              <a:rPr lang="en-US" altLang="en-US" dirty="0" smtClean="0"/>
              <a:t>Review/confirm Locator</a:t>
            </a:r>
          </a:p>
          <a:p>
            <a:pPr eaLnBrk="1" hangingPunct="1">
              <a:buFont typeface="Wingdings" panose="05000000000000000000" pitchFamily="2" charset="2"/>
              <a:buChar char="ü"/>
            </a:pPr>
            <a:r>
              <a:rPr lang="en-US" altLang="en-US" dirty="0" smtClean="0"/>
              <a:t>Review/confirm IC</a:t>
            </a:r>
          </a:p>
          <a:p>
            <a:pPr eaLnBrk="1" hangingPunct="1">
              <a:buFont typeface="Wingdings" panose="05000000000000000000" pitchFamily="2" charset="2"/>
              <a:buChar char="ü"/>
            </a:pPr>
            <a:r>
              <a:rPr lang="en-US" altLang="en-US" dirty="0" smtClean="0"/>
              <a:t>Confirm Eligibility</a:t>
            </a:r>
            <a:endParaRPr lang="en-US" altLang="en-US" dirty="0"/>
          </a:p>
          <a:p>
            <a:pPr eaLnBrk="1" hangingPunct="1"/>
            <a:endParaRPr lang="en-US" altLang="en-US" b="1" dirty="0"/>
          </a:p>
          <a:p>
            <a:pPr eaLnBrk="1" hangingPunct="1"/>
            <a:endParaRPr lang="en-US" altLang="en-US" b="1" dirty="0"/>
          </a:p>
        </p:txBody>
      </p:sp>
      <p:sp>
        <p:nvSpPr>
          <p:cNvPr id="22532" name="AutoShape 27"/>
          <p:cNvSpPr>
            <a:spLocks noChangeArrowheads="1"/>
          </p:cNvSpPr>
          <p:nvPr/>
        </p:nvSpPr>
        <p:spPr bwMode="auto">
          <a:xfrm>
            <a:off x="333375" y="3352800"/>
            <a:ext cx="2900363" cy="2895600"/>
          </a:xfrm>
          <a:prstGeom prst="foldedCorner">
            <a:avLst>
              <a:gd name="adj" fmla="val 12500"/>
            </a:avLst>
          </a:prstGeom>
          <a:solidFill>
            <a:schemeClr val="bg2">
              <a:alpha val="45882"/>
            </a:schemeClr>
          </a:solidFill>
          <a:ln w="9525">
            <a:solidFill>
              <a:schemeClr val="tx1"/>
            </a:solidFill>
            <a:round/>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smtClean="0"/>
              <a:t>Counseling:</a:t>
            </a:r>
            <a:endParaRPr lang="en-US" altLang="en-US" b="1" dirty="0"/>
          </a:p>
          <a:p>
            <a:pPr eaLnBrk="1" hangingPunct="1">
              <a:buFont typeface="Wingdings" panose="05000000000000000000" pitchFamily="2" charset="2"/>
              <a:buChar char="ü"/>
            </a:pPr>
            <a:r>
              <a:rPr lang="en-US" altLang="en-US" dirty="0" smtClean="0"/>
              <a:t>HIV </a:t>
            </a:r>
            <a:r>
              <a:rPr lang="en-US" altLang="en-US" dirty="0"/>
              <a:t>pre-/ post-test </a:t>
            </a:r>
          </a:p>
          <a:p>
            <a:pPr eaLnBrk="1" hangingPunct="1">
              <a:buFont typeface="Wingdings" panose="05000000000000000000" pitchFamily="2" charset="2"/>
              <a:buChar char="ü"/>
            </a:pPr>
            <a:r>
              <a:rPr lang="en-US" altLang="en-US" dirty="0"/>
              <a:t>HIV/STI risk </a:t>
            </a:r>
            <a:r>
              <a:rPr lang="en-US" altLang="en-US" dirty="0" smtClean="0"/>
              <a:t>reduction</a:t>
            </a:r>
          </a:p>
          <a:p>
            <a:pPr eaLnBrk="1" hangingPunct="1">
              <a:buFont typeface="Wingdings" panose="05000000000000000000" pitchFamily="2" charset="2"/>
              <a:buChar char="ü"/>
            </a:pPr>
            <a:r>
              <a:rPr lang="en-US" altLang="en-US" dirty="0" smtClean="0"/>
              <a:t>Contraceptive</a:t>
            </a:r>
          </a:p>
          <a:p>
            <a:pPr eaLnBrk="1" hangingPunct="1">
              <a:buFont typeface="Wingdings" panose="05000000000000000000" pitchFamily="2" charset="2"/>
              <a:buChar char="ü"/>
            </a:pPr>
            <a:r>
              <a:rPr lang="en-US" altLang="en-US" dirty="0" smtClean="0"/>
              <a:t>Protocol/Product </a:t>
            </a:r>
            <a:r>
              <a:rPr lang="en-US" altLang="en-US" i="1" dirty="0" smtClean="0"/>
              <a:t>(can also be done after randomization)</a:t>
            </a:r>
          </a:p>
          <a:p>
            <a:pPr>
              <a:defRPr/>
            </a:pPr>
            <a:endParaRPr lang="en-US" b="1" dirty="0" smtClean="0">
              <a:latin typeface="Arial" charset="0"/>
            </a:endParaRPr>
          </a:p>
          <a:p>
            <a:pPr>
              <a:defRPr/>
            </a:pPr>
            <a:r>
              <a:rPr lang="en-US" b="1" dirty="0" smtClean="0">
                <a:latin typeface="Arial" charset="0"/>
              </a:rPr>
              <a:t>Behavioral Assessment:</a:t>
            </a:r>
            <a:endParaRPr lang="en-US" b="1" dirty="0">
              <a:latin typeface="Arial" charset="0"/>
            </a:endParaRPr>
          </a:p>
          <a:p>
            <a:pPr marL="285750" lvl="1">
              <a:buFont typeface="Wingdings" pitchFamily="2" charset="2"/>
              <a:buChar char="ü"/>
              <a:defRPr/>
            </a:pPr>
            <a:r>
              <a:rPr lang="en-US" dirty="0">
                <a:latin typeface="Arial" charset="0"/>
              </a:rPr>
              <a:t>Baseline CASI</a:t>
            </a:r>
          </a:p>
          <a:p>
            <a:pPr eaLnBrk="1" hangingPunct="1">
              <a:buFont typeface="Wingdings" panose="05000000000000000000" pitchFamily="2" charset="2"/>
              <a:buChar char="ü"/>
            </a:pPr>
            <a:endParaRPr lang="en-US" altLang="en-US" dirty="0"/>
          </a:p>
          <a:p>
            <a:pPr eaLnBrk="1" hangingPunct="1"/>
            <a:endParaRPr lang="en-US" altLang="en-US" b="1" dirty="0"/>
          </a:p>
        </p:txBody>
      </p:sp>
      <p:sp>
        <p:nvSpPr>
          <p:cNvPr id="22533" name="AutoShape 29"/>
          <p:cNvSpPr>
            <a:spLocks noChangeArrowheads="1"/>
          </p:cNvSpPr>
          <p:nvPr/>
        </p:nvSpPr>
        <p:spPr bwMode="auto">
          <a:xfrm>
            <a:off x="6324600" y="1600200"/>
            <a:ext cx="2590800" cy="4648200"/>
          </a:xfrm>
          <a:prstGeom prst="foldedCorner">
            <a:avLst>
              <a:gd name="adj" fmla="val 7106"/>
            </a:avLst>
          </a:prstGeom>
          <a:solidFill>
            <a:schemeClr val="bg2">
              <a:alpha val="45882"/>
            </a:schemeClr>
          </a:solidFill>
          <a:ln w="9525">
            <a:solidFill>
              <a:schemeClr val="tx1"/>
            </a:solidFill>
            <a:round/>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Font typeface="Wingdings" panose="05000000000000000000" pitchFamily="2" charset="2"/>
              <a:buNone/>
            </a:pPr>
            <a:r>
              <a:rPr lang="en-US" altLang="en-US" b="1" dirty="0"/>
              <a:t>Laboratory:</a:t>
            </a:r>
          </a:p>
          <a:p>
            <a:pPr eaLnBrk="1" hangingPunct="1"/>
            <a:r>
              <a:rPr lang="en-US" altLang="en-US" u="sng" dirty="0" smtClean="0"/>
              <a:t>Urine</a:t>
            </a:r>
            <a:r>
              <a:rPr lang="en-US" altLang="en-US" u="sng" dirty="0"/>
              <a:t>:</a:t>
            </a:r>
          </a:p>
          <a:p>
            <a:pPr eaLnBrk="1" hangingPunct="1">
              <a:buFont typeface="Wingdings" panose="05000000000000000000" pitchFamily="2" charset="2"/>
              <a:buChar char="ü"/>
            </a:pPr>
            <a:r>
              <a:rPr lang="en-US" altLang="en-US" dirty="0" smtClean="0"/>
              <a:t>Pregnancy (</a:t>
            </a:r>
            <a:r>
              <a:rPr lang="en-US" altLang="en-US" dirty="0" err="1" smtClean="0"/>
              <a:t>hCG</a:t>
            </a:r>
            <a:r>
              <a:rPr lang="en-US" altLang="en-US" dirty="0" smtClean="0"/>
              <a:t>)</a:t>
            </a:r>
            <a:endParaRPr lang="en-US" altLang="en-US" dirty="0"/>
          </a:p>
          <a:p>
            <a:pPr eaLnBrk="1" hangingPunct="1">
              <a:buFont typeface="Wingdings" panose="05000000000000000000" pitchFamily="2" charset="2"/>
              <a:buChar char="ü"/>
            </a:pPr>
            <a:r>
              <a:rPr lang="en-US" altLang="en-US" dirty="0" err="1" smtClean="0">
                <a:solidFill>
                  <a:schemeClr val="bg1">
                    <a:lumMod val="50000"/>
                  </a:schemeClr>
                </a:solidFill>
              </a:rPr>
              <a:t>Dispstick</a:t>
            </a:r>
            <a:r>
              <a:rPr lang="en-US" altLang="en-US" dirty="0" smtClean="0">
                <a:solidFill>
                  <a:schemeClr val="bg1">
                    <a:lumMod val="50000"/>
                  </a:schemeClr>
                </a:solidFill>
              </a:rPr>
              <a:t> UA*</a:t>
            </a:r>
          </a:p>
          <a:p>
            <a:pPr eaLnBrk="1" hangingPunct="1">
              <a:buFont typeface="Wingdings" panose="05000000000000000000" pitchFamily="2" charset="2"/>
              <a:buChar char="ü"/>
            </a:pPr>
            <a:r>
              <a:rPr lang="en-US" altLang="en-US" dirty="0" smtClean="0">
                <a:solidFill>
                  <a:schemeClr val="bg1">
                    <a:lumMod val="50000"/>
                  </a:schemeClr>
                </a:solidFill>
              </a:rPr>
              <a:t>Urine </a:t>
            </a:r>
            <a:r>
              <a:rPr lang="en-US" altLang="en-US" dirty="0">
                <a:solidFill>
                  <a:schemeClr val="bg1">
                    <a:lumMod val="50000"/>
                  </a:schemeClr>
                </a:solidFill>
              </a:rPr>
              <a:t>culture</a:t>
            </a:r>
            <a:r>
              <a:rPr lang="en-US" altLang="en-US" dirty="0" smtClean="0">
                <a:solidFill>
                  <a:schemeClr val="bg1">
                    <a:lumMod val="50000"/>
                  </a:schemeClr>
                </a:solidFill>
              </a:rPr>
              <a:t>*</a:t>
            </a:r>
            <a:endParaRPr lang="en-US" altLang="en-US" dirty="0">
              <a:solidFill>
                <a:schemeClr val="bg1">
                  <a:lumMod val="50000"/>
                </a:schemeClr>
              </a:solidFill>
            </a:endParaRPr>
          </a:p>
          <a:p>
            <a:pPr eaLnBrk="1" hangingPunct="1">
              <a:buFont typeface="Wingdings" panose="05000000000000000000" pitchFamily="2" charset="2"/>
              <a:buChar char="ü"/>
            </a:pPr>
            <a:endParaRPr lang="en-US" altLang="en-US" sz="800" dirty="0"/>
          </a:p>
          <a:p>
            <a:pPr eaLnBrk="1" hangingPunct="1"/>
            <a:r>
              <a:rPr lang="en-US" altLang="en-US" u="sng" dirty="0" smtClean="0"/>
              <a:t>Pelvic Exam: </a:t>
            </a:r>
            <a:endParaRPr lang="en-US" altLang="en-US" dirty="0"/>
          </a:p>
          <a:p>
            <a:pPr eaLnBrk="1" hangingPunct="1">
              <a:buFont typeface="Wingdings" panose="05000000000000000000" pitchFamily="2" charset="2"/>
              <a:buChar char="ü"/>
            </a:pPr>
            <a:r>
              <a:rPr lang="en-US" altLang="en-US" dirty="0" err="1" smtClean="0"/>
              <a:t>Cytobrush</a:t>
            </a:r>
            <a:r>
              <a:rPr lang="en-US" altLang="en-US" dirty="0" smtClean="0"/>
              <a:t> </a:t>
            </a:r>
            <a:endParaRPr lang="en-US" altLang="en-US" dirty="0"/>
          </a:p>
          <a:p>
            <a:pPr eaLnBrk="1" hangingPunct="1">
              <a:buFont typeface="Wingdings" panose="05000000000000000000" pitchFamily="2" charset="2"/>
              <a:buChar char="ü"/>
            </a:pPr>
            <a:r>
              <a:rPr lang="en-US" altLang="en-US" dirty="0" smtClean="0"/>
              <a:t>Vaginal </a:t>
            </a:r>
            <a:r>
              <a:rPr lang="en-US" altLang="en-US" dirty="0"/>
              <a:t>pH</a:t>
            </a:r>
          </a:p>
          <a:p>
            <a:pPr eaLnBrk="1" hangingPunct="1">
              <a:buFont typeface="Wingdings" panose="05000000000000000000" pitchFamily="2" charset="2"/>
              <a:buChar char="ü"/>
            </a:pPr>
            <a:r>
              <a:rPr lang="en-US" altLang="en-US" dirty="0"/>
              <a:t>Gram stain</a:t>
            </a:r>
          </a:p>
          <a:p>
            <a:pPr eaLnBrk="1" hangingPunct="1">
              <a:buFont typeface="Wingdings" panose="05000000000000000000" pitchFamily="2" charset="2"/>
              <a:buChar char="ü"/>
            </a:pPr>
            <a:r>
              <a:rPr lang="en-US" altLang="en-US" dirty="0" smtClean="0"/>
              <a:t>Swab – biomarkers</a:t>
            </a:r>
          </a:p>
          <a:p>
            <a:pPr eaLnBrk="1" hangingPunct="1">
              <a:buFont typeface="Wingdings" panose="05000000000000000000" pitchFamily="2" charset="2"/>
              <a:buChar char="ü"/>
            </a:pPr>
            <a:r>
              <a:rPr lang="en-US" altLang="en-US" dirty="0" smtClean="0"/>
              <a:t>Quant. </a:t>
            </a:r>
            <a:r>
              <a:rPr lang="en-US" altLang="en-US" dirty="0"/>
              <a:t>v</a:t>
            </a:r>
            <a:r>
              <a:rPr lang="en-US" altLang="en-US" dirty="0" smtClean="0"/>
              <a:t>aginal culture</a:t>
            </a:r>
          </a:p>
          <a:p>
            <a:pPr eaLnBrk="1" hangingPunct="1">
              <a:buFont typeface="Wingdings" panose="05000000000000000000" pitchFamily="2" charset="2"/>
              <a:buChar char="ü"/>
            </a:pPr>
            <a:r>
              <a:rPr lang="en-US" altLang="en-US" dirty="0" err="1" smtClean="0">
                <a:solidFill>
                  <a:schemeClr val="bg1">
                    <a:lumMod val="50000"/>
                  </a:schemeClr>
                </a:solidFill>
              </a:rPr>
              <a:t>Trichomonas</a:t>
            </a:r>
            <a:r>
              <a:rPr lang="en-US" altLang="en-US" dirty="0" smtClean="0">
                <a:solidFill>
                  <a:schemeClr val="bg1">
                    <a:lumMod val="50000"/>
                  </a:schemeClr>
                </a:solidFill>
              </a:rPr>
              <a:t>*</a:t>
            </a:r>
          </a:p>
          <a:p>
            <a:pPr eaLnBrk="1" hangingPunct="1">
              <a:buFont typeface="Wingdings" panose="05000000000000000000" pitchFamily="2" charset="2"/>
              <a:buChar char="ü"/>
            </a:pPr>
            <a:r>
              <a:rPr lang="en-US" altLang="en-US" dirty="0">
                <a:solidFill>
                  <a:schemeClr val="bg1">
                    <a:lumMod val="50000"/>
                  </a:schemeClr>
                </a:solidFill>
              </a:rPr>
              <a:t>Wet mount for candidiasis or </a:t>
            </a:r>
            <a:r>
              <a:rPr lang="en-US" altLang="en-US" dirty="0" smtClean="0">
                <a:solidFill>
                  <a:schemeClr val="bg1">
                    <a:lumMod val="50000"/>
                  </a:schemeClr>
                </a:solidFill>
              </a:rPr>
              <a:t>BV*</a:t>
            </a:r>
            <a:endParaRPr lang="en-US" altLang="en-US" baseline="30000" dirty="0">
              <a:solidFill>
                <a:schemeClr val="bg1">
                  <a:lumMod val="50000"/>
                </a:schemeClr>
              </a:solidFill>
            </a:endParaRPr>
          </a:p>
          <a:p>
            <a:pPr eaLnBrk="1" hangingPunct="1">
              <a:buFont typeface="Wingdings" panose="05000000000000000000" pitchFamily="2" charset="2"/>
              <a:buChar char="ü"/>
            </a:pPr>
            <a:r>
              <a:rPr lang="en-US" altLang="en-US" dirty="0" smtClean="0">
                <a:solidFill>
                  <a:schemeClr val="bg1">
                    <a:lumMod val="50000"/>
                  </a:schemeClr>
                </a:solidFill>
              </a:rPr>
              <a:t>GC/CT</a:t>
            </a:r>
            <a:r>
              <a:rPr lang="en-US" altLang="en-US" dirty="0">
                <a:solidFill>
                  <a:schemeClr val="bg1">
                    <a:lumMod val="50000"/>
                  </a:schemeClr>
                </a:solidFill>
              </a:rPr>
              <a:t>*</a:t>
            </a:r>
          </a:p>
          <a:p>
            <a:pPr eaLnBrk="1" hangingPunct="1">
              <a:buFont typeface="Wingdings" panose="05000000000000000000" pitchFamily="2" charset="2"/>
              <a:buChar char="ü"/>
            </a:pPr>
            <a:r>
              <a:rPr lang="en-US" altLang="en-US" dirty="0"/>
              <a:t>Rectal Fluid (</a:t>
            </a:r>
            <a:r>
              <a:rPr lang="en-US" altLang="en-US" dirty="0" smtClean="0"/>
              <a:t>optional)</a:t>
            </a:r>
            <a:endParaRPr lang="en-US" altLang="en-US" dirty="0"/>
          </a:p>
          <a:p>
            <a:pPr eaLnBrk="1" hangingPunct="1"/>
            <a:endParaRPr lang="en-US" altLang="en-US" dirty="0" smtClean="0"/>
          </a:p>
          <a:p>
            <a:pPr eaLnBrk="1" hangingPunct="1">
              <a:buFont typeface="Wingdings" panose="05000000000000000000" pitchFamily="2" charset="2"/>
              <a:buChar char="ü"/>
            </a:pPr>
            <a:endParaRPr lang="en-US" altLang="en-US" dirty="0"/>
          </a:p>
          <a:p>
            <a:pPr eaLnBrk="1" hangingPunct="1"/>
            <a:endParaRPr lang="en-US" altLang="en-US" u="sng" dirty="0"/>
          </a:p>
          <a:p>
            <a:pPr eaLnBrk="1" hangingPunct="1">
              <a:buFont typeface="Wingdings" panose="05000000000000000000" pitchFamily="2" charset="2"/>
              <a:buChar char="ü"/>
            </a:pPr>
            <a:endParaRPr lang="en-US" altLang="en-US" dirty="0"/>
          </a:p>
        </p:txBody>
      </p:sp>
      <p:sp>
        <p:nvSpPr>
          <p:cNvPr id="22534" name="AutoShape 31"/>
          <p:cNvSpPr>
            <a:spLocks noChangeArrowheads="1"/>
          </p:cNvSpPr>
          <p:nvPr/>
        </p:nvSpPr>
        <p:spPr bwMode="auto">
          <a:xfrm>
            <a:off x="3357563" y="1600200"/>
            <a:ext cx="2843212" cy="2362200"/>
          </a:xfrm>
          <a:prstGeom prst="foldedCorner">
            <a:avLst>
              <a:gd name="adj" fmla="val 12500"/>
            </a:avLst>
          </a:prstGeom>
          <a:solidFill>
            <a:schemeClr val="bg2">
              <a:alpha val="45882"/>
            </a:schemeClr>
          </a:solidFill>
          <a:ln w="9525">
            <a:solidFill>
              <a:schemeClr val="tx1"/>
            </a:solidFill>
            <a:round/>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Font typeface="Wingdings" panose="05000000000000000000" pitchFamily="2" charset="2"/>
              <a:buNone/>
            </a:pPr>
            <a:r>
              <a:rPr lang="en-US" altLang="en-US" b="1" dirty="0"/>
              <a:t>Clinical</a:t>
            </a:r>
            <a:r>
              <a:rPr lang="en-US" altLang="en-US" dirty="0"/>
              <a:t>:</a:t>
            </a:r>
          </a:p>
          <a:p>
            <a:pPr eaLnBrk="1" hangingPunct="1">
              <a:buFont typeface="Wingdings" panose="05000000000000000000" pitchFamily="2" charset="2"/>
              <a:buChar char="ü"/>
            </a:pPr>
            <a:r>
              <a:rPr lang="en-US" altLang="en-US" dirty="0"/>
              <a:t>Medical/Menstrual </a:t>
            </a:r>
            <a:r>
              <a:rPr lang="en-US" altLang="en-US" dirty="0" err="1"/>
              <a:t>Hx</a:t>
            </a:r>
            <a:endParaRPr lang="en-US" altLang="en-US" dirty="0"/>
          </a:p>
          <a:p>
            <a:pPr eaLnBrk="1" hangingPunct="1">
              <a:buFont typeface="Wingdings" panose="05000000000000000000" pitchFamily="2" charset="2"/>
              <a:buChar char="ü"/>
            </a:pPr>
            <a:r>
              <a:rPr lang="en-US" altLang="en-US" dirty="0"/>
              <a:t>Concomitant Meds</a:t>
            </a:r>
          </a:p>
          <a:p>
            <a:pPr eaLnBrk="1" hangingPunct="1">
              <a:buFont typeface="Wingdings" panose="05000000000000000000" pitchFamily="2" charset="2"/>
              <a:buChar char="ü"/>
            </a:pPr>
            <a:r>
              <a:rPr lang="en-US" altLang="en-US" dirty="0" smtClean="0"/>
              <a:t>Physical </a:t>
            </a:r>
            <a:r>
              <a:rPr lang="en-US" altLang="en-US" dirty="0"/>
              <a:t>Exam</a:t>
            </a:r>
          </a:p>
          <a:p>
            <a:pPr eaLnBrk="1" hangingPunct="1">
              <a:buFont typeface="Wingdings" panose="05000000000000000000" pitchFamily="2" charset="2"/>
              <a:buChar char="ü"/>
            </a:pPr>
            <a:r>
              <a:rPr lang="en-US" altLang="en-US" dirty="0"/>
              <a:t>Pelvic </a:t>
            </a:r>
            <a:r>
              <a:rPr lang="en-US" altLang="en-US" dirty="0" smtClean="0"/>
              <a:t>Exam</a:t>
            </a:r>
          </a:p>
          <a:p>
            <a:pPr eaLnBrk="1" hangingPunct="1">
              <a:buFont typeface="Wingdings" panose="05000000000000000000" pitchFamily="2" charset="2"/>
              <a:buChar char="ü"/>
            </a:pPr>
            <a:r>
              <a:rPr lang="en-US" altLang="en-US" dirty="0" smtClean="0"/>
              <a:t>Document Pre-Existing</a:t>
            </a:r>
          </a:p>
          <a:p>
            <a:pPr eaLnBrk="1" hangingPunct="1">
              <a:buFont typeface="Wingdings" panose="05000000000000000000" pitchFamily="2" charset="2"/>
              <a:buChar char="ü"/>
            </a:pPr>
            <a:r>
              <a:rPr lang="en-US" altLang="en-US" dirty="0" smtClean="0"/>
              <a:t>Provide Test Results</a:t>
            </a:r>
            <a:endParaRPr lang="en-US" altLang="en-US" dirty="0"/>
          </a:p>
          <a:p>
            <a:pPr eaLnBrk="1" hangingPunct="1">
              <a:buFont typeface="Wingdings" panose="05000000000000000000" pitchFamily="2" charset="2"/>
              <a:buChar char="ü"/>
            </a:pPr>
            <a:r>
              <a:rPr lang="en-US" altLang="en-US" dirty="0">
                <a:solidFill>
                  <a:schemeClr val="bg1">
                    <a:lumMod val="50000"/>
                  </a:schemeClr>
                </a:solidFill>
              </a:rPr>
              <a:t>Treatment or referral</a:t>
            </a:r>
            <a:r>
              <a:rPr lang="en-US" altLang="en-US" dirty="0" smtClean="0">
                <a:solidFill>
                  <a:schemeClr val="bg1">
                    <a:lumMod val="50000"/>
                  </a:schemeClr>
                </a:solidFill>
              </a:rPr>
              <a:t>*</a:t>
            </a:r>
          </a:p>
          <a:p>
            <a:pPr eaLnBrk="1" hangingPunct="1">
              <a:buFont typeface="Wingdings" panose="05000000000000000000" pitchFamily="2" charset="2"/>
              <a:buChar char="ü"/>
            </a:pPr>
            <a:endParaRPr lang="en-US" altLang="en-US" dirty="0" smtClean="0"/>
          </a:p>
          <a:p>
            <a:pPr eaLnBrk="1" hangingPunct="1">
              <a:buFont typeface="Wingdings" panose="05000000000000000000" pitchFamily="2" charset="2"/>
              <a:buNone/>
            </a:pPr>
            <a:endParaRPr lang="en-US" altLang="en-US" dirty="0"/>
          </a:p>
        </p:txBody>
      </p:sp>
      <p:sp>
        <p:nvSpPr>
          <p:cNvPr id="8" name="AutoShape 29"/>
          <p:cNvSpPr>
            <a:spLocks noChangeArrowheads="1"/>
          </p:cNvSpPr>
          <p:nvPr/>
        </p:nvSpPr>
        <p:spPr bwMode="auto">
          <a:xfrm>
            <a:off x="3357563" y="4038600"/>
            <a:ext cx="2738437" cy="2209800"/>
          </a:xfrm>
          <a:prstGeom prst="foldedCorner">
            <a:avLst>
              <a:gd name="adj" fmla="val 7106"/>
            </a:avLst>
          </a:prstGeom>
          <a:solidFill>
            <a:schemeClr val="bg2">
              <a:alpha val="45882"/>
            </a:schemeClr>
          </a:solidFill>
          <a:ln w="9525">
            <a:solidFill>
              <a:schemeClr val="tx1"/>
            </a:solidFill>
            <a:round/>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Font typeface="Wingdings" panose="05000000000000000000" pitchFamily="2" charset="2"/>
              <a:buNone/>
            </a:pPr>
            <a:r>
              <a:rPr lang="en-US" altLang="en-US" b="1" dirty="0"/>
              <a:t>Laboratory:</a:t>
            </a:r>
          </a:p>
          <a:p>
            <a:pPr eaLnBrk="1" hangingPunct="1">
              <a:buFont typeface="Wingdings" panose="05000000000000000000" pitchFamily="2" charset="2"/>
              <a:buNone/>
            </a:pPr>
            <a:r>
              <a:rPr lang="en-US" altLang="en-US" u="sng" dirty="0"/>
              <a:t>Blood:</a:t>
            </a:r>
          </a:p>
          <a:p>
            <a:pPr eaLnBrk="1" hangingPunct="1">
              <a:buFont typeface="Wingdings" panose="05000000000000000000" pitchFamily="2" charset="2"/>
              <a:buChar char="ü"/>
            </a:pPr>
            <a:r>
              <a:rPr lang="en-US" altLang="en-US" dirty="0"/>
              <a:t>HIV Serology</a:t>
            </a:r>
          </a:p>
          <a:p>
            <a:pPr eaLnBrk="1" hangingPunct="1">
              <a:buFont typeface="Wingdings" panose="05000000000000000000" pitchFamily="2" charset="2"/>
              <a:buChar char="ü"/>
            </a:pPr>
            <a:r>
              <a:rPr lang="en-US" altLang="en-US" dirty="0"/>
              <a:t>CBC with </a:t>
            </a:r>
            <a:r>
              <a:rPr lang="en-US" altLang="en-US" dirty="0" smtClean="0"/>
              <a:t>diff/platelets</a:t>
            </a:r>
            <a:endParaRPr lang="en-US" altLang="en-US" dirty="0"/>
          </a:p>
          <a:p>
            <a:pPr eaLnBrk="1" hangingPunct="1">
              <a:buFont typeface="Wingdings" panose="05000000000000000000" pitchFamily="2" charset="2"/>
              <a:buChar char="ü"/>
            </a:pPr>
            <a:r>
              <a:rPr lang="en-US" altLang="en-US" dirty="0"/>
              <a:t>Serum </a:t>
            </a:r>
            <a:r>
              <a:rPr lang="en-US" altLang="en-US" dirty="0" smtClean="0"/>
              <a:t>Chemistries</a:t>
            </a:r>
          </a:p>
          <a:p>
            <a:pPr eaLnBrk="1" hangingPunct="1">
              <a:buFont typeface="Wingdings" panose="05000000000000000000" pitchFamily="2" charset="2"/>
              <a:buChar char="ü"/>
            </a:pPr>
            <a:r>
              <a:rPr lang="en-US" altLang="en-US" dirty="0" smtClean="0"/>
              <a:t>Plasma Archive</a:t>
            </a:r>
          </a:p>
          <a:p>
            <a:pPr eaLnBrk="1" hangingPunct="1">
              <a:buFont typeface="Wingdings" panose="05000000000000000000" pitchFamily="2" charset="2"/>
              <a:buChar char="ü"/>
            </a:pPr>
            <a:r>
              <a:rPr lang="en-US" altLang="en-US" dirty="0" smtClean="0">
                <a:solidFill>
                  <a:schemeClr val="bg1">
                    <a:lumMod val="50000"/>
                  </a:schemeClr>
                </a:solidFill>
              </a:rPr>
              <a:t>Syphilis Serology*</a:t>
            </a:r>
            <a:endParaRPr lang="en-US" altLang="en-US" dirty="0">
              <a:solidFill>
                <a:schemeClr val="bg1">
                  <a:lumMod val="50000"/>
                </a:schemeClr>
              </a:solidFill>
            </a:endParaRPr>
          </a:p>
          <a:p>
            <a:pPr eaLnBrk="1" hangingPunct="1"/>
            <a:endParaRPr lang="en-US" altLang="en-US" sz="800" dirty="0"/>
          </a:p>
          <a:p>
            <a:pPr eaLnBrk="1" hangingPunct="1"/>
            <a:endParaRPr lang="en-US" altLang="en-US" u="sng" dirty="0"/>
          </a:p>
          <a:p>
            <a:pPr eaLnBrk="1" hangingPunct="1">
              <a:buFont typeface="Wingdings" panose="05000000000000000000" pitchFamily="2" charset="2"/>
              <a:buChar char="ü"/>
            </a:pPr>
            <a:endParaRPr lang="en-US" altLang="en-US" dirty="0"/>
          </a:p>
        </p:txBody>
      </p:sp>
      <p:sp>
        <p:nvSpPr>
          <p:cNvPr id="2" name="TextBox 1"/>
          <p:cNvSpPr txBox="1"/>
          <p:nvPr/>
        </p:nvSpPr>
        <p:spPr>
          <a:xfrm>
            <a:off x="6858000" y="6477000"/>
            <a:ext cx="2057400" cy="369332"/>
          </a:xfrm>
          <a:prstGeom prst="rect">
            <a:avLst/>
          </a:prstGeom>
          <a:noFill/>
        </p:spPr>
        <p:txBody>
          <a:bodyPr wrap="square" rtlCol="0">
            <a:spAutoFit/>
          </a:bodyPr>
          <a:lstStyle/>
          <a:p>
            <a:r>
              <a:rPr lang="en-US" dirty="0" smtClean="0"/>
              <a:t>* If indicated</a:t>
            </a:r>
            <a:endParaRPr lang="en-US" dirty="0"/>
          </a:p>
        </p:txBody>
      </p:sp>
    </p:spTree>
    <p:extLst>
      <p:ext uri="{BB962C8B-B14F-4D97-AF65-F5344CB8AC3E}">
        <p14:creationId xmlns:p14="http://schemas.microsoft.com/office/powerpoint/2010/main" val="1142941848"/>
      </p:ext>
    </p:extLst>
  </p:cSld>
  <p:clrMapOvr>
    <a:masterClrMapping/>
  </p:clrMapOvr>
  <p:transition spd="slow"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Enrollment Counseling Considerations</a:t>
            </a:r>
            <a:endParaRPr lang="en-US" dirty="0"/>
          </a:p>
        </p:txBody>
      </p:sp>
      <p:sp>
        <p:nvSpPr>
          <p:cNvPr id="3" name="Content Placeholder 2"/>
          <p:cNvSpPr>
            <a:spLocks noGrp="1"/>
          </p:cNvSpPr>
          <p:nvPr>
            <p:ph idx="1"/>
          </p:nvPr>
        </p:nvSpPr>
        <p:spPr/>
        <p:txBody>
          <a:bodyPr/>
          <a:lstStyle/>
          <a:p>
            <a:r>
              <a:rPr lang="en-US" sz="2800" dirty="0" smtClean="0"/>
              <a:t>HIV pre/post test counseling and HIV risk reduction counseling should be done in conjunction with HIV testing at enrollment</a:t>
            </a:r>
          </a:p>
          <a:p>
            <a:r>
              <a:rPr lang="en-US" sz="2800" dirty="0" smtClean="0"/>
              <a:t>Contraceptive Counseling should </a:t>
            </a:r>
            <a:r>
              <a:rPr lang="en-US" sz="2800" dirty="0"/>
              <a:t>be provided in the context of the study eligibility criteria related to pregnancy intentions and willingness to use an effective contraceptive </a:t>
            </a:r>
            <a:r>
              <a:rPr lang="en-US" sz="2800" dirty="0" smtClean="0"/>
              <a:t>method </a:t>
            </a:r>
          </a:p>
          <a:p>
            <a:pPr marL="342900" lvl="1" indent="-342900">
              <a:buFont typeface="Arial" panose="020B0604020202020204" pitchFamily="34" charset="0"/>
              <a:buChar char="•"/>
            </a:pPr>
            <a:r>
              <a:rPr lang="en-US" dirty="0" smtClean="0"/>
              <a:t>Protocol/Product Adherence Counseling can be done before or after randomization</a:t>
            </a:r>
            <a:endParaRPr lang="en-US" dirty="0"/>
          </a:p>
          <a:p>
            <a:pPr marL="0" indent="0">
              <a:buNone/>
            </a:pPr>
            <a:endParaRPr lang="en-US" dirty="0"/>
          </a:p>
          <a:p>
            <a:endParaRPr lang="en-US" dirty="0"/>
          </a:p>
        </p:txBody>
      </p:sp>
    </p:spTree>
    <p:extLst>
      <p:ext uri="{BB962C8B-B14F-4D97-AF65-F5344CB8AC3E}">
        <p14:creationId xmlns:p14="http://schemas.microsoft.com/office/powerpoint/2010/main" val="3472068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Baseline CASI</a:t>
            </a:r>
            <a:endParaRPr lang="en-US" dirty="0"/>
          </a:p>
        </p:txBody>
      </p:sp>
      <p:sp>
        <p:nvSpPr>
          <p:cNvPr id="3" name="Content Placeholder 2"/>
          <p:cNvSpPr>
            <a:spLocks noGrp="1"/>
          </p:cNvSpPr>
          <p:nvPr>
            <p:ph idx="1"/>
          </p:nvPr>
        </p:nvSpPr>
        <p:spPr>
          <a:xfrm>
            <a:off x="304800" y="1767968"/>
            <a:ext cx="3733800" cy="4785232"/>
          </a:xfrm>
        </p:spPr>
        <p:txBody>
          <a:bodyPr/>
          <a:lstStyle/>
          <a:p>
            <a:r>
              <a:rPr lang="en-US" sz="2800" dirty="0" smtClean="0"/>
              <a:t>Each </a:t>
            </a:r>
            <a:r>
              <a:rPr lang="en-US" sz="2800" dirty="0"/>
              <a:t>participant will complete a Baseline Questionnaire by CASI at the Enrollment Visit </a:t>
            </a:r>
            <a:r>
              <a:rPr lang="en-US" sz="2800" u="sng" dirty="0"/>
              <a:t>prior to randomization. </a:t>
            </a:r>
            <a:endParaRPr lang="en-US" sz="2800" u="sng" dirty="0" smtClean="0"/>
          </a:p>
          <a:p>
            <a:r>
              <a:rPr lang="en-US" sz="2800" dirty="0" smtClean="0"/>
              <a:t>In-depth CASI training scheduled separately</a:t>
            </a:r>
            <a:endParaRPr lang="en-US" sz="2800" dirty="0"/>
          </a:p>
          <a:p>
            <a:pPr marL="0" indent="0">
              <a:buNone/>
            </a:pPr>
            <a:endParaRPr lang="en-US" dirty="0"/>
          </a:p>
          <a:p>
            <a:endParaRPr lang="en-US" dirty="0"/>
          </a:p>
        </p:txBody>
      </p:sp>
      <p:graphicFrame>
        <p:nvGraphicFramePr>
          <p:cNvPr id="4" name="Diagram 3"/>
          <p:cNvGraphicFramePr/>
          <p:nvPr>
            <p:extLst>
              <p:ext uri="{D42A27DB-BD31-4B8C-83A1-F6EECF244321}">
                <p14:modId xmlns:p14="http://schemas.microsoft.com/office/powerpoint/2010/main" val="367718038"/>
              </p:ext>
            </p:extLst>
          </p:nvPr>
        </p:nvGraphicFramePr>
        <p:xfrm>
          <a:off x="4114800" y="1600200"/>
          <a:ext cx="48768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479416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Eligibility Confirmation</a:t>
            </a:r>
            <a:endParaRPr lang="en-US" dirty="0"/>
          </a:p>
        </p:txBody>
      </p:sp>
    </p:spTree>
    <p:extLst>
      <p:ext uri="{BB962C8B-B14F-4D97-AF65-F5344CB8AC3E}">
        <p14:creationId xmlns:p14="http://schemas.microsoft.com/office/powerpoint/2010/main" val="20563135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5694" y="76200"/>
            <a:ext cx="2400300" cy="2286000"/>
          </a:xfrm>
        </p:spPr>
        <p:txBody>
          <a:bodyPr/>
          <a:lstStyle/>
          <a:p>
            <a:pPr algn="ctr"/>
            <a:r>
              <a:rPr lang="en-US" dirty="0" err="1" smtClean="0"/>
              <a:t>EnrollmentBehavioral</a:t>
            </a:r>
            <a:r>
              <a:rPr lang="en-US" dirty="0" smtClean="0"/>
              <a:t> Eligibility Worksheet</a:t>
            </a:r>
            <a:endParaRPr lang="en-US" dirty="0"/>
          </a:p>
        </p:txBody>
      </p:sp>
      <p:sp>
        <p:nvSpPr>
          <p:cNvPr id="5" name="Text Placeholder 4"/>
          <p:cNvSpPr>
            <a:spLocks noGrp="1"/>
          </p:cNvSpPr>
          <p:nvPr>
            <p:ph type="body" sz="half" idx="2"/>
          </p:nvPr>
        </p:nvSpPr>
        <p:spPr/>
        <p:txBody>
          <a:bodyPr>
            <a:normAutofit/>
          </a:bodyPr>
          <a:lstStyle/>
          <a:p>
            <a:r>
              <a:rPr lang="en-US" sz="2400" dirty="0"/>
              <a:t>Recommended source document for </a:t>
            </a:r>
            <a:r>
              <a:rPr lang="en-US" sz="2400" dirty="0" smtClean="0"/>
              <a:t>assessing eligibility </a:t>
            </a:r>
            <a:r>
              <a:rPr lang="en-US" sz="2400" dirty="0"/>
              <a:t>criteria which are based on </a:t>
            </a:r>
            <a:r>
              <a:rPr lang="en-US" sz="2400" dirty="0" smtClean="0"/>
              <a:t>self-report</a:t>
            </a:r>
            <a:endParaRPr lang="en-US" sz="2400" dirty="0"/>
          </a:p>
        </p:txBody>
      </p:sp>
      <p:sp>
        <p:nvSpPr>
          <p:cNvPr id="2" name="Content Placeholder 1"/>
          <p:cNvSpPr>
            <a:spLocks noGrp="1"/>
          </p:cNvSpPr>
          <p:nvPr>
            <p:ph idx="1"/>
          </p:nvPr>
        </p:nvSpPr>
        <p:spPr/>
        <p:txBody>
          <a:bodyPr/>
          <a:lstStyle/>
          <a:p>
            <a:endParaRPr lang="en-US"/>
          </a:p>
        </p:txBody>
      </p:sp>
      <p:pic>
        <p:nvPicPr>
          <p:cNvPr id="6" name="Picture 5"/>
          <p:cNvPicPr>
            <a:picLocks noChangeAspect="1"/>
          </p:cNvPicPr>
          <p:nvPr/>
        </p:nvPicPr>
        <p:blipFill>
          <a:blip r:embed="rId3"/>
          <a:stretch>
            <a:fillRect/>
          </a:stretch>
        </p:blipFill>
        <p:spPr>
          <a:xfrm>
            <a:off x="3430740" y="304800"/>
            <a:ext cx="5274514" cy="6470355"/>
          </a:xfrm>
          <a:prstGeom prst="rect">
            <a:avLst/>
          </a:prstGeom>
        </p:spPr>
      </p:pic>
    </p:spTree>
    <p:extLst>
      <p:ext uri="{BB962C8B-B14F-4D97-AF65-F5344CB8AC3E}">
        <p14:creationId xmlns:p14="http://schemas.microsoft.com/office/powerpoint/2010/main" val="23395110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iningDoc xmlns="9b9b8526-52fd-4806-9f47-fbe52ecee204">Presentation</TrainingDoc>
    <Status xmlns="9b9b8526-52fd-4806-9f47-fbe52ecee204">Draft</Status>
    <Site xmlns="9b9b8526-52fd-4806-9f47-fbe52ecee204">General</Site>
    <ForReview xmlns="9b9b8526-52fd-4806-9f47-fbe52ecee204">true</ForReview>
    <TrainingType xmlns="9b9b8526-52fd-4806-9f47-fbe52ecee204">Study Specific</TrainingType>
    <SharedWithUsers xmlns="0cdb9d7b-3bdb-4b1c-be50-7737cb6ee7a2">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F54A62E583597429E5B0CB71B450F67" ma:contentTypeVersion="8" ma:contentTypeDescription="Create a new document." ma:contentTypeScope="" ma:versionID="d151fdab342a474f84ecc8f57fbf2e5d">
  <xsd:schema xmlns:xsd="http://www.w3.org/2001/XMLSchema" xmlns:xs="http://www.w3.org/2001/XMLSchema" xmlns:p="http://schemas.microsoft.com/office/2006/metadata/properties" xmlns:ns2="0cdb9d7b-3bdb-4b1c-be50-7737cb6ee7a2" xmlns:ns3="9b9b8526-52fd-4806-9f47-fbe52ecee204" targetNamespace="http://schemas.microsoft.com/office/2006/metadata/properties" ma:root="true" ma:fieldsID="16bfe99611849d41a3cbd7014f56d5cc" ns2:_="" ns3:_="">
    <xsd:import namespace="0cdb9d7b-3bdb-4b1c-be50-7737cb6ee7a2"/>
    <xsd:import namespace="9b9b8526-52fd-4806-9f47-fbe52ecee204"/>
    <xsd:element name="properties">
      <xsd:complexType>
        <xsd:sequence>
          <xsd:element name="documentManagement">
            <xsd:complexType>
              <xsd:all>
                <xsd:element ref="ns2:SharedWithUsers" minOccurs="0"/>
                <xsd:element ref="ns2:SharingHintHash" minOccurs="0"/>
                <xsd:element ref="ns3:TrainingType" minOccurs="0"/>
                <xsd:element ref="ns3:TrainingDoc" minOccurs="0"/>
                <xsd:element ref="ns3:Site" minOccurs="0"/>
                <xsd:element ref="ns3:Status" minOccurs="0"/>
                <xsd:element ref="ns3:ForReview"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db9d7b-3bdb-4b1c-be50-7737cb6ee7a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b9b8526-52fd-4806-9f47-fbe52ecee204" elementFormDefault="qualified">
    <xsd:import namespace="http://schemas.microsoft.com/office/2006/documentManagement/types"/>
    <xsd:import namespace="http://schemas.microsoft.com/office/infopath/2007/PartnerControls"/>
    <xsd:element name="TrainingType" ma:index="10" nillable="true" ma:displayName="TrainingType" ma:format="Dropdown" ma:internalName="TrainingType">
      <xsd:simpleType>
        <xsd:restriction base="dms:Choice">
          <xsd:enumeration value="Study Specific"/>
          <xsd:enumeration value="Refresher"/>
          <xsd:enumeration value="Other"/>
        </xsd:restriction>
      </xsd:simpleType>
    </xsd:element>
    <xsd:element name="TrainingDoc" ma:index="11" nillable="true" ma:displayName="TrainingDoc" ma:format="Dropdown" ma:internalName="TrainingDoc">
      <xsd:simpleType>
        <xsd:restriction base="dms:Choice">
          <xsd:enumeration value="Agenda"/>
          <xsd:enumeration value="Presentation"/>
          <xsd:enumeration value="Report"/>
          <xsd:enumeration value="Attendee List/Sign in"/>
          <xsd:enumeration value="Logistics"/>
          <xsd:enumeration value="Handout/Scenarios"/>
          <xsd:enumeration value="Evaluation"/>
          <xsd:enumeration value="Other"/>
        </xsd:restriction>
      </xsd:simpleType>
    </xsd:element>
    <xsd:element name="Site" ma:index="12" nillable="true" ma:displayName="Site" ma:format="Dropdown" ma:internalName="Site">
      <xsd:simpleType>
        <xsd:restriction base="dms:Choice">
          <xsd:enumeration value="Pittsburgh"/>
          <xsd:enumeration value="UAB"/>
          <xsd:enumeration value="General"/>
        </xsd:restriction>
      </xsd:simpleType>
    </xsd:element>
    <xsd:element name="Status" ma:index="13" nillable="true" ma:displayName="Status" ma:default="Draft" ma:format="Dropdown" ma:internalName="Status">
      <xsd:simpleType>
        <xsd:restriction base="dms:Choice">
          <xsd:enumeration value="Draft"/>
          <xsd:enumeration value="Archive"/>
          <xsd:enumeration value="Final"/>
        </xsd:restriction>
      </xsd:simpleType>
    </xsd:element>
    <xsd:element name="ForReview" ma:index="14" nillable="true" ma:displayName="ForReview" ma:default="0" ma:internalName="ForReview">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54B379-8D48-46E7-867D-674A29671739}">
  <ds:schemaRefs>
    <ds:schemaRef ds:uri="http://schemas.openxmlformats.org/package/2006/metadata/core-properties"/>
    <ds:schemaRef ds:uri="http://purl.org/dc/elements/1.1/"/>
    <ds:schemaRef ds:uri="http://schemas.microsoft.com/office/2006/documentManagement/types"/>
    <ds:schemaRef ds:uri="http://purl.org/dc/terms/"/>
    <ds:schemaRef ds:uri="0cdb9d7b-3bdb-4b1c-be50-7737cb6ee7a2"/>
    <ds:schemaRef ds:uri="9b9b8526-52fd-4806-9f47-fbe52ecee204"/>
    <ds:schemaRef ds:uri="http://schemas.microsoft.com/office/infopath/2007/PartnerControl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B8285EBE-8BEF-46D5-A2C7-31EC0C1ED1C5}">
  <ds:schemaRefs>
    <ds:schemaRef ds:uri="http://schemas.microsoft.com/sharepoint/v3/contenttype/forms"/>
  </ds:schemaRefs>
</ds:datastoreItem>
</file>

<file path=customXml/itemProps3.xml><?xml version="1.0" encoding="utf-8"?>
<ds:datastoreItem xmlns:ds="http://schemas.openxmlformats.org/officeDocument/2006/customXml" ds:itemID="{F5F36E5B-4BA0-45D0-A8BA-9BFE141E34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db9d7b-3bdb-4b1c-be50-7737cb6ee7a2"/>
    <ds:schemaRef ds:uri="9b9b8526-52fd-4806-9f47-fbe52ecee2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3817</TotalTime>
  <Words>1943</Words>
  <Application>Microsoft Office PowerPoint</Application>
  <PresentationFormat>On-screen Show (4:3)</PresentationFormat>
  <Paragraphs>259</Paragraphs>
  <Slides>29</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ＭＳ Ｐゴシック</vt:lpstr>
      <vt:lpstr>Arial</vt:lpstr>
      <vt:lpstr>Calibri</vt:lpstr>
      <vt:lpstr>Candara</vt:lpstr>
      <vt:lpstr>HGP明朝E</vt:lpstr>
      <vt:lpstr>Times New Roman</vt:lpstr>
      <vt:lpstr>Wingdings</vt:lpstr>
      <vt:lpstr>2_Office Theme</vt:lpstr>
      <vt:lpstr>MTN-027 Enrollment Visit Procedures</vt:lpstr>
      <vt:lpstr>References</vt:lpstr>
      <vt:lpstr>Enrollment Visit Considerations</vt:lpstr>
      <vt:lpstr>Enrollment Visit - Overview</vt:lpstr>
      <vt:lpstr>Before randomization:</vt:lpstr>
      <vt:lpstr>Enrollment Counseling Considerations</vt:lpstr>
      <vt:lpstr>Baseline CASI</vt:lpstr>
      <vt:lpstr>Eligibility Confirmation</vt:lpstr>
      <vt:lpstr>EnrollmentBehavioral Eligibility Worksheet</vt:lpstr>
      <vt:lpstr>Eligibility Checklist</vt:lpstr>
      <vt:lpstr>Eligibility Confirmation - Signatures</vt:lpstr>
      <vt:lpstr>Randomization/Study Product Dispensation</vt:lpstr>
      <vt:lpstr>After randomization</vt:lpstr>
      <vt:lpstr>IVR Insertion Instructions</vt:lpstr>
      <vt:lpstr>Ring Insertion</vt:lpstr>
      <vt:lpstr>Ring Removal Instructions</vt:lpstr>
      <vt:lpstr>Exam to Check Ring Placement</vt:lpstr>
      <vt:lpstr>Study Product/Protocol Adherence Counseling</vt:lpstr>
      <vt:lpstr>Protocol and Product Adherence Counseling Worksheet (1)</vt:lpstr>
      <vt:lpstr>Protocol and Product Adherence Counseling Worksheet (2)</vt:lpstr>
      <vt:lpstr>Protocol/Product Adherence: Important Information Sheet</vt:lpstr>
      <vt:lpstr>Serial PK Collections</vt:lpstr>
      <vt:lpstr>MTN-027  Enrollment Visit CRFs</vt:lpstr>
      <vt:lpstr>Enrollment CRFs</vt:lpstr>
      <vt:lpstr>PRE CRF at Enrollment Visit </vt:lpstr>
      <vt:lpstr>Enrollment (ENR-1)</vt:lpstr>
      <vt:lpstr>Enrollment (ENR), item 4 </vt:lpstr>
      <vt:lpstr>Enrollment Visit QA/QC</vt:lpstr>
      <vt:lpstr>Questions??</vt:lpstr>
    </vt:vector>
  </TitlesOfParts>
  <Company>FHI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Schwartz (US - NC)</dc:creator>
  <cp:lastModifiedBy>Ashley Mayo</cp:lastModifiedBy>
  <cp:revision>418</cp:revision>
  <cp:lastPrinted>2012-07-06T11:19:08Z</cp:lastPrinted>
  <dcterms:created xsi:type="dcterms:W3CDTF">2011-11-21T15:00:15Z</dcterms:created>
  <dcterms:modified xsi:type="dcterms:W3CDTF">2015-05-15T17:41:01Z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0x010100BF54A62E583597429E5B0CB71B450F67</vt:lpwstr>
  </property>
</Properties>
</file>